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1" r:id="rId5"/>
  </p:sldMasterIdLst>
  <p:notesMasterIdLst>
    <p:notesMasterId r:id="rId43"/>
  </p:notesMasterIdLst>
  <p:handoutMasterIdLst>
    <p:handoutMasterId r:id="rId44"/>
  </p:handoutMasterIdLst>
  <p:sldIdLst>
    <p:sldId id="256" r:id="rId6"/>
    <p:sldId id="257" r:id="rId7"/>
    <p:sldId id="272" r:id="rId8"/>
    <p:sldId id="273" r:id="rId9"/>
    <p:sldId id="260" r:id="rId10"/>
    <p:sldId id="278" r:id="rId11"/>
    <p:sldId id="269" r:id="rId12"/>
    <p:sldId id="268" r:id="rId13"/>
    <p:sldId id="321" r:id="rId14"/>
    <p:sldId id="292" r:id="rId15"/>
    <p:sldId id="285" r:id="rId16"/>
    <p:sldId id="286" r:id="rId17"/>
    <p:sldId id="287" r:id="rId18"/>
    <p:sldId id="288" r:id="rId19"/>
    <p:sldId id="289" r:id="rId20"/>
    <p:sldId id="318" r:id="rId21"/>
    <p:sldId id="294" r:id="rId22"/>
    <p:sldId id="295" r:id="rId23"/>
    <p:sldId id="296" r:id="rId24"/>
    <p:sldId id="297" r:id="rId25"/>
    <p:sldId id="298" r:id="rId26"/>
    <p:sldId id="299" r:id="rId27"/>
    <p:sldId id="310" r:id="rId28"/>
    <p:sldId id="311" r:id="rId29"/>
    <p:sldId id="312" r:id="rId30"/>
    <p:sldId id="313" r:id="rId31"/>
    <p:sldId id="315" r:id="rId32"/>
    <p:sldId id="301" r:id="rId33"/>
    <p:sldId id="302" r:id="rId34"/>
    <p:sldId id="303" r:id="rId35"/>
    <p:sldId id="304" r:id="rId36"/>
    <p:sldId id="305" r:id="rId37"/>
    <p:sldId id="306" r:id="rId38"/>
    <p:sldId id="317" r:id="rId39"/>
    <p:sldId id="319" r:id="rId40"/>
    <p:sldId id="271" r:id="rId41"/>
    <p:sldId id="27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8" autoAdjust="0"/>
    <p:restoredTop sz="94660"/>
  </p:normalViewPr>
  <p:slideViewPr>
    <p:cSldViewPr snapToGrid="0" snapToObjects="1">
      <p:cViewPr>
        <p:scale>
          <a:sx n="100" d="100"/>
          <a:sy n="100" d="100"/>
        </p:scale>
        <p:origin x="-2672" y="-13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59BDD8-C4E8-3D48-97AD-91228E5A8E4D}" type="datetimeFigureOut">
              <a:rPr lang="en-US" smtClean="0"/>
              <a:pPr/>
              <a:t>10/24/14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5A3B47-F3A5-B743-86C5-BD076B7F139F}" type="slidenum">
              <a:rPr lang="en-US" smtClean="0"/>
              <a:pPr/>
              <a:t>‹#›</a:t>
            </a:fld>
            <a:endParaRPr lang="en-US"/>
          </a:p>
        </p:txBody>
      </p:sp>
    </p:spTree>
    <p:extLst>
      <p:ext uri="{BB962C8B-B14F-4D97-AF65-F5344CB8AC3E}">
        <p14:creationId xmlns:p14="http://schemas.microsoft.com/office/powerpoint/2010/main" val="709632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4F2FC-90B7-2F41-BBF7-80CD88E2CE38}" type="datetimeFigureOut">
              <a:rPr lang="en-US" smtClean="0"/>
              <a:pPr/>
              <a:t>10/24/14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BDB18-12F5-6541-8D34-C48463F7E866}" type="slidenum">
              <a:rPr lang="en-US" smtClean="0"/>
              <a:pPr/>
              <a:t>‹#›</a:t>
            </a:fld>
            <a:endParaRPr lang="en-US"/>
          </a:p>
        </p:txBody>
      </p:sp>
    </p:spTree>
    <p:extLst>
      <p:ext uri="{BB962C8B-B14F-4D97-AF65-F5344CB8AC3E}">
        <p14:creationId xmlns:p14="http://schemas.microsoft.com/office/powerpoint/2010/main" val="240324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70B9"/>
                </a:solidFill>
              </a:rPr>
              <a:t>BMC-</a:t>
            </a:r>
            <a:r>
              <a:rPr lang="en-US" sz="1200" dirty="0" err="1" smtClean="0">
                <a:solidFill>
                  <a:srgbClr val="0070B9"/>
                </a:solidFill>
              </a:rPr>
              <a:t>HealthNet</a:t>
            </a:r>
            <a:r>
              <a:rPr lang="en-US" sz="1200" dirty="0" smtClean="0">
                <a:solidFill>
                  <a:srgbClr val="0070B9"/>
                </a:solidFill>
              </a:rPr>
              <a:t> be contributing</a:t>
            </a:r>
          </a:p>
          <a:p>
            <a:r>
              <a:rPr lang="en-US" sz="1200" dirty="0" smtClean="0">
                <a:solidFill>
                  <a:srgbClr val="0070B9"/>
                </a:solidFill>
              </a:rPr>
              <a:t>$750= Individual</a:t>
            </a:r>
          </a:p>
          <a:p>
            <a:r>
              <a:rPr lang="en-US" sz="1200" dirty="0" smtClean="0">
                <a:solidFill>
                  <a:srgbClr val="0070B9"/>
                </a:solidFill>
              </a:rPr>
              <a:t>$1500= Family</a:t>
            </a:r>
          </a:p>
          <a:p>
            <a:r>
              <a:rPr lang="en-US" sz="1200" dirty="0" smtClean="0">
                <a:solidFill>
                  <a:srgbClr val="0070B9"/>
                </a:solidFill>
              </a:rPr>
              <a:t>The ER contributions will be available the beginning of the plan year.  </a:t>
            </a:r>
          </a:p>
          <a:p>
            <a:endParaRPr lang="en-US" dirty="0"/>
          </a:p>
        </p:txBody>
      </p:sp>
      <p:sp>
        <p:nvSpPr>
          <p:cNvPr id="4" name="Slide Number Placeholder 3"/>
          <p:cNvSpPr>
            <a:spLocks noGrp="1"/>
          </p:cNvSpPr>
          <p:nvPr>
            <p:ph type="sldNum" sz="quarter" idx="10"/>
          </p:nvPr>
        </p:nvSpPr>
        <p:spPr/>
        <p:txBody>
          <a:bodyPr/>
          <a:lstStyle/>
          <a:p>
            <a:fld id="{42FBDB18-12F5-6541-8D34-C48463F7E866}" type="slidenum">
              <a:rPr lang="en-US" smtClean="0"/>
              <a:pPr/>
              <a:t>5</a:t>
            </a:fld>
            <a:endParaRPr lang="en-US"/>
          </a:p>
        </p:txBody>
      </p:sp>
    </p:spTree>
    <p:extLst>
      <p:ext uri="{BB962C8B-B14F-4D97-AF65-F5344CB8AC3E}">
        <p14:creationId xmlns:p14="http://schemas.microsoft.com/office/powerpoint/2010/main" val="415440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group has been charged with finding ways to monetize the mutual fund side of the business such that HealthEquity becomes indifferent as to whether the participant chooses to keep their HSA in cash (banking instruments) or in mutual funds.  We hope to be able to create margins on the investment side similar to what we currently enjoy on the banking side – and to do so while creating an exceptional platform and experience for the participant.   If we can get there, HealthEquity will begin to campaign for people to move “excess accumulations” into mutual funds, and that would increase our Schwab holdings dramatically.</a:t>
            </a:r>
          </a:p>
          <a:p>
            <a:r>
              <a:rPr lang="en-US" dirty="0"/>
              <a:t> </a:t>
            </a:r>
          </a:p>
          <a:p>
            <a:r>
              <a:rPr lang="en-US" dirty="0"/>
              <a:t>We are working on two initiatives to realize this objective.  First, we are working to change our fund platform to be composed of demonstrably better performing funds that pay greater fees to HealthEquity.  Second, we are completing a web-based advisory tool that will allow us to offer quality investment advice and implementation at a reasonable fee (AUM fee) for participants (participant level advice, not plan level) who choose to engage these tools – this side of the equation will be voluntary to the participant.  </a:t>
            </a:r>
          </a:p>
          <a:p>
            <a:endParaRPr lang="en-US" dirty="0"/>
          </a:p>
        </p:txBody>
      </p:sp>
      <p:sp>
        <p:nvSpPr>
          <p:cNvPr id="4" name="Slide Number Placeholder 3"/>
          <p:cNvSpPr>
            <a:spLocks noGrp="1"/>
          </p:cNvSpPr>
          <p:nvPr>
            <p:ph type="sldNum" sz="quarter" idx="10"/>
          </p:nvPr>
        </p:nvSpPr>
        <p:spPr/>
        <p:txBody>
          <a:bodyPr/>
          <a:lstStyle/>
          <a:p>
            <a:fld id="{42FBDB18-12F5-6541-8D34-C48463F7E866}" type="slidenum">
              <a:rPr lang="en-US" smtClean="0"/>
              <a:pPr/>
              <a:t>9</a:t>
            </a:fld>
            <a:endParaRPr lang="en-US"/>
          </a:p>
        </p:txBody>
      </p:sp>
    </p:spTree>
    <p:extLst>
      <p:ext uri="{BB962C8B-B14F-4D97-AF65-F5344CB8AC3E}">
        <p14:creationId xmlns:p14="http://schemas.microsoft.com/office/powerpoint/2010/main" val="298468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572E2D"/>
                </a:solidFill>
                <a:latin typeface="Noteworthy Bold" charset="0"/>
                <a:ea typeface="Noteworthy Bold" charset="0"/>
                <a:cs typeface="Noteworthy Bold" charset="0"/>
                <a:sym typeface="Noteworthy Bold" charset="0"/>
              </a:rPr>
              <a:t>It is key when introducing the demo to speak to why we organized the site the way we did, to give our members a simple web experience wit the ability to marry their health and wealth on one website.  They should have easy access to their insurance information, their account balances, claims and tools to help them become better savers </a:t>
            </a:r>
            <a:r>
              <a:rPr lang="en-US" sz="2400" dirty="0" err="1">
                <a:solidFill>
                  <a:srgbClr val="572E2D"/>
                </a:solidFill>
                <a:latin typeface="Noteworthy Bold" charset="0"/>
                <a:ea typeface="Noteworthy Bold" charset="0"/>
                <a:cs typeface="Noteworthy Bold" charset="0"/>
                <a:sym typeface="Noteworthy Bold" charset="0"/>
              </a:rPr>
              <a:t>andd</a:t>
            </a:r>
            <a:r>
              <a:rPr lang="en-US" sz="2400" dirty="0">
                <a:solidFill>
                  <a:srgbClr val="572E2D"/>
                </a:solidFill>
                <a:latin typeface="Noteworthy Bold" charset="0"/>
                <a:ea typeface="Noteworthy Bold" charset="0"/>
                <a:cs typeface="Noteworthy Bold" charset="0"/>
                <a:sym typeface="Noteworthy Bold" charset="0"/>
              </a:rPr>
              <a:t> spenders.  Should also highlight the "call us anytime" in the middle of the screen and the easily </a:t>
            </a:r>
            <a:r>
              <a:rPr lang="en-US" sz="2400" dirty="0" err="1">
                <a:solidFill>
                  <a:srgbClr val="572E2D"/>
                </a:solidFill>
                <a:latin typeface="Noteworthy Bold" charset="0"/>
                <a:ea typeface="Noteworthy Bold" charset="0"/>
                <a:cs typeface="Noteworthy Bold" charset="0"/>
                <a:sym typeface="Noteworthy Bold" charset="0"/>
              </a:rPr>
              <a:t>configuarable</a:t>
            </a:r>
            <a:r>
              <a:rPr lang="en-US" sz="2400" dirty="0">
                <a:solidFill>
                  <a:srgbClr val="572E2D"/>
                </a:solidFill>
                <a:latin typeface="Noteworthy Bold" charset="0"/>
                <a:ea typeface="Noteworthy Bold" charset="0"/>
                <a:cs typeface="Noteworthy Bold" charset="0"/>
                <a:sym typeface="Noteworthy Bold" charset="0"/>
              </a:rPr>
              <a:t> way we can brand (in this case for Adobe) and customize alerts and tools per our partners and members preferences. </a:t>
            </a:r>
          </a:p>
          <a:p>
            <a:endParaRPr lang="en-US" sz="2400" dirty="0">
              <a:solidFill>
                <a:srgbClr val="572E2D"/>
              </a:solidFill>
              <a:latin typeface="Noteworthy Bold" charset="0"/>
              <a:ea typeface="Noteworthy Bold" charset="0"/>
              <a:cs typeface="Noteworthy Bold" charset="0"/>
              <a:sym typeface="Noteworthy Bold" charset="0"/>
            </a:endParaRPr>
          </a:p>
          <a:p>
            <a:r>
              <a:rPr lang="en-US" sz="2400" dirty="0">
                <a:solidFill>
                  <a:srgbClr val="572E2D"/>
                </a:solidFill>
                <a:latin typeface="Noteworthy Bold" charset="0"/>
                <a:ea typeface="Noteworthy Bold" charset="0"/>
                <a:cs typeface="Noteworthy Bold" charset="0"/>
                <a:sym typeface="Noteworthy Bold" charset="0"/>
              </a:rPr>
              <a:t>Once the overview has been given (make sure the slides are in presentation mode) place the cursor on the "view claims" or "open claims" link and click to </a:t>
            </a:r>
            <a:r>
              <a:rPr lang="en-US" sz="2400" dirty="0" err="1">
                <a:solidFill>
                  <a:srgbClr val="572E2D"/>
                </a:solidFill>
                <a:latin typeface="Noteworthy Bold" charset="0"/>
                <a:ea typeface="Noteworthy Bold" charset="0"/>
                <a:cs typeface="Noteworthy Bold" charset="0"/>
                <a:sym typeface="Noteworthy Bold" charset="0"/>
              </a:rPr>
              <a:t>takee</a:t>
            </a:r>
            <a:r>
              <a:rPr lang="en-US" sz="2400" dirty="0">
                <a:solidFill>
                  <a:srgbClr val="572E2D"/>
                </a:solidFill>
                <a:latin typeface="Noteworthy Bold" charset="0"/>
                <a:ea typeface="Noteworthy Bold" charset="0"/>
                <a:cs typeface="Noteworthy Bold" charset="0"/>
                <a:sym typeface="Noteworthy Bold" charset="0"/>
              </a:rPr>
              <a:t> to the next slide that is the claim screen.</a:t>
            </a:r>
            <a:endParaRPr lang="en-US" dirty="0"/>
          </a:p>
        </p:txBody>
      </p:sp>
    </p:spTree>
    <p:extLst>
      <p:ext uri="{BB962C8B-B14F-4D97-AF65-F5344CB8AC3E}">
        <p14:creationId xmlns:p14="http://schemas.microsoft.com/office/powerpoint/2010/main" val="4103317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 </a:t>
            </a:r>
          </a:p>
          <a:p>
            <a:r>
              <a:rPr lang="en-US" dirty="0" smtClean="0"/>
              <a:t>Your employer may offer one or more types of FSAs,</a:t>
            </a:r>
            <a:r>
              <a:rPr lang="en-US" baseline="0" dirty="0" smtClean="0"/>
              <a:t> designed to maximize your savings and address your personal needs.</a:t>
            </a:r>
          </a:p>
          <a:p>
            <a:endParaRPr lang="en-US" dirty="0"/>
          </a:p>
        </p:txBody>
      </p:sp>
      <p:sp>
        <p:nvSpPr>
          <p:cNvPr id="4" name="Slide Number Placeholder 3"/>
          <p:cNvSpPr>
            <a:spLocks noGrp="1"/>
          </p:cNvSpPr>
          <p:nvPr>
            <p:ph type="sldNum" sz="quarter" idx="10"/>
          </p:nvPr>
        </p:nvSpPr>
        <p:spPr/>
        <p:txBody>
          <a:bodyPr/>
          <a:lstStyle/>
          <a:p>
            <a:fld id="{42FBDB18-12F5-6541-8D34-C48463F7E866}" type="slidenum">
              <a:rPr lang="en-US" smtClean="0"/>
              <a:pPr/>
              <a:t>19</a:t>
            </a:fld>
            <a:endParaRPr lang="en-US" dirty="0"/>
          </a:p>
        </p:txBody>
      </p:sp>
    </p:spTree>
    <p:extLst>
      <p:ext uri="{BB962C8B-B14F-4D97-AF65-F5344CB8AC3E}">
        <p14:creationId xmlns:p14="http://schemas.microsoft.com/office/powerpoint/2010/main" val="4260239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 </a:t>
            </a:r>
          </a:p>
          <a:p>
            <a:r>
              <a:rPr lang="en-US" dirty="0" smtClean="0"/>
              <a:t>Your employer may offer one or more types of FSAs,</a:t>
            </a:r>
            <a:r>
              <a:rPr lang="en-US" baseline="0" dirty="0" smtClean="0"/>
              <a:t> designed to maximize your savings and address your personal needs.</a:t>
            </a:r>
          </a:p>
          <a:p>
            <a:endParaRPr lang="en-US" dirty="0"/>
          </a:p>
        </p:txBody>
      </p:sp>
      <p:sp>
        <p:nvSpPr>
          <p:cNvPr id="4" name="Slide Number Placeholder 3"/>
          <p:cNvSpPr>
            <a:spLocks noGrp="1"/>
          </p:cNvSpPr>
          <p:nvPr>
            <p:ph type="sldNum" sz="quarter" idx="10"/>
          </p:nvPr>
        </p:nvSpPr>
        <p:spPr/>
        <p:txBody>
          <a:bodyPr/>
          <a:lstStyle/>
          <a:p>
            <a:fld id="{42FBDB18-12F5-6541-8D34-C48463F7E866}" type="slidenum">
              <a:rPr lang="en-US" smtClean="0"/>
              <a:pPr/>
              <a:t>25</a:t>
            </a:fld>
            <a:endParaRPr lang="en-US" dirty="0"/>
          </a:p>
        </p:txBody>
      </p:sp>
    </p:spTree>
    <p:extLst>
      <p:ext uri="{BB962C8B-B14F-4D97-AF65-F5344CB8AC3E}">
        <p14:creationId xmlns:p14="http://schemas.microsoft.com/office/powerpoint/2010/main" val="426023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 </a:t>
            </a:r>
          </a:p>
          <a:p>
            <a:r>
              <a:rPr lang="en-US" dirty="0" smtClean="0"/>
              <a:t>Your employer may offer one or more types of FSAs,</a:t>
            </a:r>
            <a:r>
              <a:rPr lang="en-US" baseline="0" dirty="0" smtClean="0"/>
              <a:t> designed to maximize your savings and address your personal needs.</a:t>
            </a:r>
          </a:p>
          <a:p>
            <a:endParaRPr lang="en-US" dirty="0"/>
          </a:p>
        </p:txBody>
      </p:sp>
      <p:sp>
        <p:nvSpPr>
          <p:cNvPr id="4" name="Slide Number Placeholder 3"/>
          <p:cNvSpPr>
            <a:spLocks noGrp="1"/>
          </p:cNvSpPr>
          <p:nvPr>
            <p:ph type="sldNum" sz="quarter" idx="10"/>
          </p:nvPr>
        </p:nvSpPr>
        <p:spPr/>
        <p:txBody>
          <a:bodyPr/>
          <a:lstStyle/>
          <a:p>
            <a:fld id="{42FBDB18-12F5-6541-8D34-C48463F7E866}" type="slidenum">
              <a:rPr lang="en-US" smtClean="0"/>
              <a:pPr/>
              <a:t>30</a:t>
            </a:fld>
            <a:endParaRPr lang="en-US" dirty="0"/>
          </a:p>
        </p:txBody>
      </p:sp>
    </p:spTree>
    <p:extLst>
      <p:ext uri="{BB962C8B-B14F-4D97-AF65-F5344CB8AC3E}">
        <p14:creationId xmlns:p14="http://schemas.microsoft.com/office/powerpoint/2010/main" val="426023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4860323"/>
            <a:ext cx="9144000" cy="19976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2"/>
            <a:ext cx="9144000" cy="48603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81408" y="1386700"/>
            <a:ext cx="6810214" cy="2203624"/>
          </a:xfrm>
        </p:spPr>
        <p:txBody>
          <a:bodyPr anchor="t" anchorCtr="0">
            <a:normAutofit/>
          </a:bodyPr>
          <a:lstStyle>
            <a:lvl1pPr algn="r">
              <a:defRPr sz="4000"/>
            </a:lvl1pPr>
          </a:lstStyle>
          <a:p>
            <a:r>
              <a:rPr lang="en-US" dirty="0" smtClean="0"/>
              <a:t>Click to edit Master title style</a:t>
            </a:r>
            <a:endParaRPr lang="en-US" dirty="0"/>
          </a:p>
        </p:txBody>
      </p:sp>
      <p:cxnSp>
        <p:nvCxnSpPr>
          <p:cNvPr id="8" name="Straight Connector 7"/>
          <p:cNvCxnSpPr/>
          <p:nvPr userDrawn="1"/>
        </p:nvCxnSpPr>
        <p:spPr>
          <a:xfrm>
            <a:off x="311150" y="4860323"/>
            <a:ext cx="0" cy="1997677"/>
          </a:xfrm>
          <a:prstGeom prst="line">
            <a:avLst/>
          </a:prstGeom>
          <a:ln w="825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57200" y="4860323"/>
            <a:ext cx="7688305" cy="0"/>
          </a:xfrm>
          <a:prstGeom prst="line">
            <a:avLst/>
          </a:prstGeom>
          <a:ln w="825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139700" y="4688873"/>
            <a:ext cx="342900" cy="342900"/>
          </a:xfrm>
          <a:prstGeom prst="ellipse">
            <a:avLst/>
          </a:prstGeom>
          <a:solidFill>
            <a:schemeClr val="bg1"/>
          </a:solidFill>
          <a:ln w="825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logo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408" y="5418271"/>
            <a:ext cx="2913985" cy="755929"/>
          </a:xfrm>
          <a:prstGeom prst="rect">
            <a:avLst/>
          </a:prstGeom>
        </p:spPr>
      </p:pic>
      <p:cxnSp>
        <p:nvCxnSpPr>
          <p:cNvPr id="24" name="Straight Connector 23"/>
          <p:cNvCxnSpPr/>
          <p:nvPr userDrawn="1"/>
        </p:nvCxnSpPr>
        <p:spPr>
          <a:xfrm>
            <a:off x="8145505" y="1724025"/>
            <a:ext cx="0" cy="3136298"/>
          </a:xfrm>
          <a:prstGeom prst="line">
            <a:avLst/>
          </a:prstGeom>
          <a:ln w="825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6" name="Oval 25"/>
          <p:cNvSpPr/>
          <p:nvPr userDrawn="1"/>
        </p:nvSpPr>
        <p:spPr>
          <a:xfrm>
            <a:off x="7966160" y="4691390"/>
            <a:ext cx="342900" cy="342900"/>
          </a:xfrm>
          <a:prstGeom prst="ellipse">
            <a:avLst/>
          </a:prstGeom>
          <a:solidFill>
            <a:schemeClr val="bg1"/>
          </a:solidFill>
          <a:ln w="825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userDrawn="1"/>
        </p:nvSpPr>
        <p:spPr>
          <a:xfrm>
            <a:off x="7966160" y="1634955"/>
            <a:ext cx="342900" cy="342900"/>
          </a:xfrm>
          <a:prstGeom prst="ellipse">
            <a:avLst/>
          </a:prstGeom>
          <a:solidFill>
            <a:schemeClr val="bg1"/>
          </a:solidFill>
          <a:ln w="825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5"/>
          <p:cNvSpPr txBox="1">
            <a:spLocks noChangeArrowheads="1"/>
          </p:cNvSpPr>
          <p:nvPr userDrawn="1"/>
        </p:nvSpPr>
        <p:spPr>
          <a:xfrm>
            <a:off x="892163" y="6461125"/>
            <a:ext cx="6019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700" kern="1200">
                <a:solidFill>
                  <a:schemeClr val="tx1"/>
                </a:solidFill>
                <a:latin typeface="+mn-lt"/>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r>
              <a:rPr lang="en-US" sz="600" b="0" i="0" u="none" strike="noStrike" kern="1200" baseline="0" dirty="0" smtClean="0">
                <a:solidFill>
                  <a:schemeClr val="bg1">
                    <a:lumMod val="50000"/>
                  </a:schemeClr>
                </a:solidFill>
                <a:latin typeface="+mn-lt"/>
                <a:ea typeface="+mn-ea"/>
                <a:cs typeface="+mn-cs"/>
              </a:rPr>
              <a:t>Copyright © 2013 HealthEquity, Inc. All rights reserved. HealthEquity and the HealthEquity logo are registered trademarks and service marks of HealthEquity, Inc.</a:t>
            </a:r>
            <a:br>
              <a:rPr lang="en-US" sz="600" b="0" i="0" u="none" strike="noStrike" kern="1200" baseline="0" dirty="0" smtClean="0">
                <a:solidFill>
                  <a:schemeClr val="bg1">
                    <a:lumMod val="50000"/>
                  </a:schemeClr>
                </a:solidFill>
                <a:latin typeface="+mn-lt"/>
                <a:ea typeface="+mn-ea"/>
                <a:cs typeface="+mn-cs"/>
              </a:rPr>
            </a:br>
            <a:r>
              <a:rPr lang="en-US" sz="600" baseline="0" dirty="0" smtClean="0">
                <a:solidFill>
                  <a:schemeClr val="bg1">
                    <a:lumMod val="50000"/>
                  </a:schemeClr>
                </a:solidFill>
              </a:rPr>
              <a:t>Confidential and proprietary. Reproduction without express written consent is prohibited.</a:t>
            </a:r>
            <a:endParaRPr lang="en-US" sz="600" b="0" i="0" u="none" strike="noStrike" kern="1200" baseline="0" dirty="0" smtClean="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360736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286BF32-B86D-6541-A900-612697EEF507}" type="slidenum">
              <a:rPr lang="en-US" smtClean="0"/>
              <a:pPr/>
              <a:t>‹#›</a:t>
            </a:fld>
            <a:endParaRPr lang="en-US" dirty="0"/>
          </a:p>
        </p:txBody>
      </p:sp>
    </p:spTree>
    <p:extLst>
      <p:ext uri="{BB962C8B-B14F-4D97-AF65-F5344CB8AC3E}">
        <p14:creationId xmlns:p14="http://schemas.microsoft.com/office/powerpoint/2010/main" val="1377287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6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4200" y="141288"/>
            <a:ext cx="8102600" cy="79851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14162"/>
            <a:ext cx="8229600" cy="471200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949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4200" y="141288"/>
            <a:ext cx="8102600" cy="798512"/>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08761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0" y="6210300"/>
            <a:ext cx="9144000" cy="6477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1" y="6210300"/>
            <a:ext cx="9144001" cy="0"/>
          </a:xfrm>
          <a:prstGeom prst="line">
            <a:avLst/>
          </a:prstGeom>
          <a:ln w="76200" cap="rnd">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8839200" y="6521622"/>
            <a:ext cx="0" cy="336378"/>
          </a:xfrm>
          <a:prstGeom prst="line">
            <a:avLst/>
          </a:prstGeom>
          <a:ln w="825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1" y="0"/>
            <a:ext cx="9144001" cy="1085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311150" y="0"/>
            <a:ext cx="0" cy="1085850"/>
          </a:xfrm>
          <a:prstGeom prst="line">
            <a:avLst/>
          </a:prstGeom>
          <a:ln w="825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8839200" y="1085850"/>
            <a:ext cx="0" cy="5435772"/>
          </a:xfrm>
          <a:prstGeom prst="line">
            <a:avLst/>
          </a:prstGeom>
          <a:ln w="825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584200" y="141288"/>
            <a:ext cx="8102600" cy="79851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4162"/>
            <a:ext cx="8229600" cy="47120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457200" y="1085850"/>
            <a:ext cx="8229600" cy="0"/>
          </a:xfrm>
          <a:prstGeom prst="line">
            <a:avLst/>
          </a:prstGeom>
          <a:ln w="825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userDrawn="1"/>
        </p:nvSpPr>
        <p:spPr>
          <a:xfrm>
            <a:off x="8667750" y="914400"/>
            <a:ext cx="342900" cy="342900"/>
          </a:xfrm>
          <a:prstGeom prst="ellipse">
            <a:avLst/>
          </a:prstGeom>
          <a:solidFill>
            <a:schemeClr val="bg1"/>
          </a:solidFill>
          <a:ln w="825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139700" y="914400"/>
            <a:ext cx="342900" cy="342900"/>
          </a:xfrm>
          <a:prstGeom prst="ellipse">
            <a:avLst/>
          </a:prstGeom>
          <a:solidFill>
            <a:schemeClr val="bg1"/>
          </a:solidFill>
          <a:ln w="825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8667750" y="6356350"/>
            <a:ext cx="342900" cy="342900"/>
          </a:xfrm>
          <a:prstGeom prst="ellipse">
            <a:avLst/>
          </a:prstGeom>
          <a:solidFill>
            <a:schemeClr val="bg1"/>
          </a:solidFill>
          <a:ln w="825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629136" y="6337300"/>
            <a:ext cx="402109" cy="365125"/>
          </a:xfrm>
          <a:prstGeom prst="rect">
            <a:avLst/>
          </a:prstGeom>
        </p:spPr>
        <p:txBody>
          <a:bodyPr vert="horz" lIns="91440" tIns="45720" rIns="91440" bIns="45720" rtlCol="0" anchor="ctr"/>
          <a:lstStyle>
            <a:lvl1pPr algn="ctr">
              <a:defRPr sz="900">
                <a:solidFill>
                  <a:schemeClr val="tx1"/>
                </a:solidFill>
              </a:defRPr>
            </a:lvl1pPr>
          </a:lstStyle>
          <a:p>
            <a:fld id="{A286BF32-B86D-6541-A900-612697EEF507}" type="slidenum">
              <a:rPr lang="en-US" smtClean="0"/>
              <a:pPr/>
              <a:t>‹#›</a:t>
            </a:fld>
            <a:endParaRPr lang="en-US" dirty="0"/>
          </a:p>
        </p:txBody>
      </p:sp>
      <p:pic>
        <p:nvPicPr>
          <p:cNvPr id="21" name="Picture 20" descr="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1150" y="6410825"/>
            <a:ext cx="1764365" cy="291600"/>
          </a:xfrm>
          <a:prstGeom prst="rect">
            <a:avLst/>
          </a:prstGeom>
        </p:spPr>
      </p:pic>
    </p:spTree>
    <p:extLst>
      <p:ext uri="{BB962C8B-B14F-4D97-AF65-F5344CB8AC3E}">
        <p14:creationId xmlns:p14="http://schemas.microsoft.com/office/powerpoint/2010/main" val="154372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9220200" cy="69342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hangingPunct="0">
              <a:spcBef>
                <a:spcPct val="0"/>
              </a:spcBef>
              <a:spcAft>
                <a:spcPct val="0"/>
              </a:spcAft>
            </a:pPr>
            <a:endParaRPr lang="en-US" sz="1200">
              <a:solidFill>
                <a:prstClr val="white"/>
              </a:solidFill>
              <a:sym typeface="Helvetica" charset="0"/>
            </a:endParaRPr>
          </a:p>
        </p:txBody>
      </p:sp>
    </p:spTree>
    <p:extLst>
      <p:ext uri="{BB962C8B-B14F-4D97-AF65-F5344CB8AC3E}">
        <p14:creationId xmlns:p14="http://schemas.microsoft.com/office/powerpoint/2010/main" val="278090291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xStyles>
    <p:titleStyle>
      <a:lvl1pPr algn="l"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ealthequity.com/ed/hsalear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ealthequity.com/ed/fsalear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myhealthequit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1408" y="1400430"/>
            <a:ext cx="6810214" cy="2203624"/>
          </a:xfrm>
        </p:spPr>
        <p:txBody>
          <a:bodyPr/>
          <a:lstStyle/>
          <a:p>
            <a:r>
              <a:rPr lang="en-US" dirty="0" smtClean="0"/>
              <a:t>Winning with an HSA</a:t>
            </a:r>
            <a:endParaRPr lang="en-US" dirty="0"/>
          </a:p>
        </p:txBody>
      </p:sp>
    </p:spTree>
    <p:extLst>
      <p:ext uri="{BB962C8B-B14F-4D97-AF65-F5344CB8AC3E}">
        <p14:creationId xmlns:p14="http://schemas.microsoft.com/office/powerpoint/2010/main" val="36276094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Page_ClaimsHigh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78" y="-38100"/>
            <a:ext cx="8769350" cy="7270750"/>
          </a:xfrm>
          <a:prstGeom prst="rect">
            <a:avLst/>
          </a:prstGeom>
        </p:spPr>
      </p:pic>
      <p:pic>
        <p:nvPicPr>
          <p:cNvPr id="3" name="Picture 2" descr="cursor cop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5715000"/>
            <a:ext cx="165696" cy="304800"/>
          </a:xfrm>
          <a:prstGeom prst="rect">
            <a:avLst/>
          </a:prstGeom>
        </p:spPr>
      </p:pic>
    </p:spTree>
    <p:extLst>
      <p:ext uri="{BB962C8B-B14F-4D97-AF65-F5344CB8AC3E}">
        <p14:creationId xmlns:p14="http://schemas.microsoft.com/office/powerpoint/2010/main" val="39202007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to fit your needs</a:t>
            </a:r>
            <a:endParaRPr lang="en-US" dirty="0"/>
          </a:p>
        </p:txBody>
      </p:sp>
      <p:sp>
        <p:nvSpPr>
          <p:cNvPr id="4" name="Slide Number Placeholder 3"/>
          <p:cNvSpPr>
            <a:spLocks noGrp="1"/>
          </p:cNvSpPr>
          <p:nvPr>
            <p:ph type="sldNum" sz="quarter" idx="12"/>
          </p:nvPr>
        </p:nvSpPr>
        <p:spPr/>
        <p:txBody>
          <a:bodyPr/>
          <a:lstStyle/>
          <a:p>
            <a:fld id="{A286BF32-B86D-6541-A900-612697EEF507}" type="slidenum">
              <a:rPr lang="en-US" smtClean="0"/>
              <a:t>11</a:t>
            </a:fld>
            <a:endParaRPr lang="en-US" dirty="0"/>
          </a:p>
        </p:txBody>
      </p:sp>
      <p:pic>
        <p:nvPicPr>
          <p:cNvPr id="5" name="Picture 4" descr="Screen Shot 2013-10-10 at 4.04.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2088708"/>
            <a:ext cx="7486650" cy="2984988"/>
          </a:xfrm>
          <a:prstGeom prst="rect">
            <a:avLst/>
          </a:prstGeom>
        </p:spPr>
      </p:pic>
    </p:spTree>
    <p:extLst>
      <p:ext uri="{BB962C8B-B14F-4D97-AF65-F5344CB8AC3E}">
        <p14:creationId xmlns:p14="http://schemas.microsoft.com/office/powerpoint/2010/main" val="5280783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Auto-pilot</a:t>
            </a:r>
            <a:endParaRPr lang="en-US" dirty="0"/>
          </a:p>
        </p:txBody>
      </p:sp>
      <p:sp>
        <p:nvSpPr>
          <p:cNvPr id="4" name="Slide Number Placeholder 3"/>
          <p:cNvSpPr>
            <a:spLocks noGrp="1"/>
          </p:cNvSpPr>
          <p:nvPr>
            <p:ph type="sldNum" sz="quarter" idx="12"/>
          </p:nvPr>
        </p:nvSpPr>
        <p:spPr/>
        <p:txBody>
          <a:bodyPr/>
          <a:lstStyle/>
          <a:p>
            <a:fld id="{A286BF32-B86D-6541-A900-612697EEF507}" type="slidenum">
              <a:rPr lang="en-US" smtClean="0"/>
              <a:t>12</a:t>
            </a:fld>
            <a:endParaRPr lang="en-US" dirty="0"/>
          </a:p>
        </p:txBody>
      </p:sp>
      <p:sp>
        <p:nvSpPr>
          <p:cNvPr id="7" name="Rectangle 6"/>
          <p:cNvSpPr/>
          <p:nvPr/>
        </p:nvSpPr>
        <p:spPr>
          <a:xfrm>
            <a:off x="3379931" y="2525769"/>
            <a:ext cx="5135419" cy="2554545"/>
          </a:xfrm>
          <a:prstGeom prst="rect">
            <a:avLst/>
          </a:prstGeom>
        </p:spPr>
        <p:txBody>
          <a:bodyPr wrap="square">
            <a:spAutoFit/>
          </a:bodyPr>
          <a:lstStyle/>
          <a:p>
            <a:pPr indent="-342900">
              <a:buFont typeface="Arial"/>
              <a:buChar char="•"/>
            </a:pPr>
            <a:r>
              <a:rPr lang="en-US" sz="1600" dirty="0" smtClean="0"/>
              <a:t>Execution on advice </a:t>
            </a:r>
          </a:p>
          <a:p>
            <a:pPr indent="-342900">
              <a:buFont typeface="Arial"/>
              <a:buChar char="•"/>
            </a:pPr>
            <a:r>
              <a:rPr lang="en-US" sz="1600" dirty="0" smtClean="0"/>
              <a:t>Rebalancing</a:t>
            </a:r>
          </a:p>
          <a:p>
            <a:pPr indent="-342900">
              <a:buFont typeface="Arial"/>
              <a:buChar char="•"/>
            </a:pPr>
            <a:r>
              <a:rPr lang="en-US" sz="1600" dirty="0" smtClean="0"/>
              <a:t>Mutual fund rotation</a:t>
            </a:r>
          </a:p>
          <a:p>
            <a:pPr indent="-342900">
              <a:buFont typeface="Arial"/>
              <a:buChar char="•"/>
            </a:pPr>
            <a:r>
              <a:rPr lang="en-US" sz="1600" dirty="0" smtClean="0"/>
              <a:t>Asset class rotation</a:t>
            </a:r>
          </a:p>
          <a:p>
            <a:pPr indent="-342900">
              <a:buFont typeface="Arial"/>
              <a:buChar char="•"/>
            </a:pPr>
            <a:r>
              <a:rPr lang="en-US" sz="1600" dirty="0" smtClean="0"/>
              <a:t>Weekly performance summary (SEC Compliant)</a:t>
            </a:r>
          </a:p>
          <a:p>
            <a:pPr indent="-342900">
              <a:buFont typeface="Arial"/>
              <a:buChar char="•"/>
            </a:pPr>
            <a:r>
              <a:rPr lang="en-US" sz="1600" dirty="0" smtClean="0"/>
              <a:t>Monitoring and alerting (emails, text messages)</a:t>
            </a:r>
          </a:p>
          <a:p>
            <a:pPr indent="-342900">
              <a:buFont typeface="Arial"/>
              <a:buChar char="•"/>
            </a:pPr>
            <a:r>
              <a:rPr lang="en-US" sz="1600" dirty="0" smtClean="0"/>
              <a:t>Subscription based, cancel at anytime</a:t>
            </a:r>
          </a:p>
          <a:p>
            <a:pPr indent="-342900">
              <a:buFont typeface="Arial"/>
              <a:buChar char="•"/>
            </a:pPr>
            <a:endParaRPr lang="en-US" sz="1600" dirty="0"/>
          </a:p>
          <a:p>
            <a:pPr indent="-342900">
              <a:buFont typeface="Arial"/>
              <a:buChar char="•"/>
            </a:pPr>
            <a:r>
              <a:rPr lang="en-US" sz="1600" dirty="0" smtClean="0"/>
              <a:t>Monthly fee .08% of invested balance </a:t>
            </a:r>
            <a:br>
              <a:rPr lang="en-US" sz="1600" dirty="0" smtClean="0"/>
            </a:br>
            <a:r>
              <a:rPr lang="en-US" sz="1600" dirty="0" smtClean="0"/>
              <a:t>      ($.80 per $1000)</a:t>
            </a:r>
          </a:p>
        </p:txBody>
      </p:sp>
      <p:sp>
        <p:nvSpPr>
          <p:cNvPr id="8" name="TextBox 7"/>
          <p:cNvSpPr txBox="1"/>
          <p:nvPr/>
        </p:nvSpPr>
        <p:spPr>
          <a:xfrm>
            <a:off x="3379931" y="1755030"/>
            <a:ext cx="4163869" cy="707886"/>
          </a:xfrm>
          <a:prstGeom prst="rect">
            <a:avLst/>
          </a:prstGeom>
          <a:noFill/>
        </p:spPr>
        <p:txBody>
          <a:bodyPr wrap="square" rtlCol="0">
            <a:spAutoFit/>
          </a:bodyPr>
          <a:lstStyle/>
          <a:p>
            <a:r>
              <a:rPr lang="en-US" sz="2000" b="1" dirty="0">
                <a:solidFill>
                  <a:srgbClr val="7030A0"/>
                </a:solidFill>
              </a:rPr>
              <a:t>Automatically</a:t>
            </a:r>
            <a:r>
              <a:rPr lang="en-US" b="1" dirty="0" smtClean="0"/>
              <a:t> </a:t>
            </a:r>
            <a:r>
              <a:rPr lang="en-US" sz="2000" b="1" dirty="0" smtClean="0">
                <a:solidFill>
                  <a:srgbClr val="7030A0"/>
                </a:solidFill>
              </a:rPr>
              <a:t>implemented and </a:t>
            </a:r>
          </a:p>
          <a:p>
            <a:r>
              <a:rPr lang="en-US" sz="2000" b="1" dirty="0" smtClean="0">
                <a:solidFill>
                  <a:srgbClr val="7030A0"/>
                </a:solidFill>
              </a:rPr>
              <a:t>managed for you</a:t>
            </a:r>
            <a:endParaRPr lang="en-US" sz="2000" b="1" dirty="0">
              <a:solidFill>
                <a:srgbClr val="7030A0"/>
              </a:solidFill>
            </a:endParaRPr>
          </a:p>
        </p:txBody>
      </p:sp>
      <p:pic>
        <p:nvPicPr>
          <p:cNvPr id="11" name="Picture 10" descr="Screen Shot 2013-10-10 at 4.04.35 PM.png"/>
          <p:cNvPicPr>
            <a:picLocks noChangeAspect="1"/>
          </p:cNvPicPr>
          <p:nvPr/>
        </p:nvPicPr>
        <p:blipFill rotWithShape="1">
          <a:blip r:embed="rId2">
            <a:extLst>
              <a:ext uri="{28A0092B-C50C-407E-A947-70E740481C1C}">
                <a14:useLocalDpi xmlns:a14="http://schemas.microsoft.com/office/drawing/2010/main" val="0"/>
              </a:ext>
            </a:extLst>
          </a:blip>
          <a:srcRect r="66836"/>
          <a:stretch/>
        </p:blipFill>
        <p:spPr>
          <a:xfrm>
            <a:off x="711200" y="2088708"/>
            <a:ext cx="2482850" cy="2984988"/>
          </a:xfrm>
          <a:prstGeom prst="rect">
            <a:avLst/>
          </a:prstGeom>
        </p:spPr>
      </p:pic>
    </p:spTree>
    <p:extLst>
      <p:ext uri="{BB962C8B-B14F-4D97-AF65-F5344CB8AC3E}">
        <p14:creationId xmlns:p14="http://schemas.microsoft.com/office/powerpoint/2010/main" val="32908732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a:t>
            </a:r>
            <a:endParaRPr lang="en-US" dirty="0"/>
          </a:p>
        </p:txBody>
      </p:sp>
      <p:sp>
        <p:nvSpPr>
          <p:cNvPr id="4" name="Slide Number Placeholder 3"/>
          <p:cNvSpPr>
            <a:spLocks noGrp="1"/>
          </p:cNvSpPr>
          <p:nvPr>
            <p:ph type="sldNum" sz="quarter" idx="12"/>
          </p:nvPr>
        </p:nvSpPr>
        <p:spPr/>
        <p:txBody>
          <a:bodyPr/>
          <a:lstStyle/>
          <a:p>
            <a:fld id="{A286BF32-B86D-6541-A900-612697EEF507}" type="slidenum">
              <a:rPr lang="en-US" smtClean="0"/>
              <a:t>13</a:t>
            </a:fld>
            <a:endParaRPr lang="en-US" dirty="0"/>
          </a:p>
        </p:txBody>
      </p:sp>
      <p:pic>
        <p:nvPicPr>
          <p:cNvPr id="6" name="Picture 5" descr="Screen Shot 2013-10-10 at 4.04.35 PM.png"/>
          <p:cNvPicPr>
            <a:picLocks noChangeAspect="1"/>
          </p:cNvPicPr>
          <p:nvPr/>
        </p:nvPicPr>
        <p:blipFill rotWithShape="1">
          <a:blip r:embed="rId2">
            <a:extLst>
              <a:ext uri="{28A0092B-C50C-407E-A947-70E740481C1C}">
                <a14:useLocalDpi xmlns:a14="http://schemas.microsoft.com/office/drawing/2010/main" val="0"/>
              </a:ext>
            </a:extLst>
          </a:blip>
          <a:srcRect l="34521" r="32485"/>
          <a:stretch/>
        </p:blipFill>
        <p:spPr>
          <a:xfrm>
            <a:off x="711200" y="2018858"/>
            <a:ext cx="2470150" cy="2984988"/>
          </a:xfrm>
          <a:prstGeom prst="rect">
            <a:avLst/>
          </a:prstGeom>
        </p:spPr>
      </p:pic>
      <p:sp>
        <p:nvSpPr>
          <p:cNvPr id="7" name="Rectangle 6"/>
          <p:cNvSpPr/>
          <p:nvPr/>
        </p:nvSpPr>
        <p:spPr>
          <a:xfrm>
            <a:off x="3379931" y="2525769"/>
            <a:ext cx="5135419" cy="2554545"/>
          </a:xfrm>
          <a:prstGeom prst="rect">
            <a:avLst/>
          </a:prstGeom>
        </p:spPr>
        <p:txBody>
          <a:bodyPr wrap="square">
            <a:spAutoFit/>
          </a:bodyPr>
          <a:lstStyle/>
          <a:p>
            <a:pPr indent="-342900">
              <a:buFont typeface="Arial"/>
              <a:buChar char="•"/>
            </a:pPr>
            <a:r>
              <a:rPr lang="en-US" sz="1600" dirty="0"/>
              <a:t>Recommended </a:t>
            </a:r>
            <a:r>
              <a:rPr lang="en-US" sz="1600" dirty="0" smtClean="0"/>
              <a:t>portfolio advice</a:t>
            </a:r>
            <a:endParaRPr lang="en-US" sz="1600" dirty="0"/>
          </a:p>
          <a:p>
            <a:pPr indent="-342900">
              <a:buFont typeface="Arial"/>
              <a:buChar char="•"/>
            </a:pPr>
            <a:r>
              <a:rPr lang="en-US" sz="1600" dirty="0"/>
              <a:t>Recommended </a:t>
            </a:r>
            <a:r>
              <a:rPr lang="en-US" sz="1600" dirty="0" smtClean="0"/>
              <a:t>rebalance</a:t>
            </a:r>
            <a:endParaRPr lang="en-US" sz="1600" dirty="0"/>
          </a:p>
          <a:p>
            <a:pPr indent="-342900">
              <a:buFont typeface="Arial"/>
              <a:buChar char="•"/>
            </a:pPr>
            <a:r>
              <a:rPr lang="en-US" sz="1600" dirty="0"/>
              <a:t>Recommended </a:t>
            </a:r>
            <a:r>
              <a:rPr lang="en-US" sz="1600" dirty="0" smtClean="0"/>
              <a:t>fund and asset </a:t>
            </a:r>
            <a:r>
              <a:rPr lang="en-US" sz="1600" dirty="0"/>
              <a:t>c</a:t>
            </a:r>
            <a:r>
              <a:rPr lang="en-US" sz="1600" dirty="0" smtClean="0"/>
              <a:t>lass </a:t>
            </a:r>
            <a:r>
              <a:rPr lang="en-US" sz="1600" dirty="0"/>
              <a:t>rotation</a:t>
            </a:r>
          </a:p>
          <a:p>
            <a:pPr indent="-342900">
              <a:buFont typeface="Arial"/>
              <a:buChar char="•"/>
            </a:pPr>
            <a:r>
              <a:rPr lang="en-US" sz="1600" dirty="0"/>
              <a:t>Weekly performance summary (SEC Compliant)</a:t>
            </a:r>
          </a:p>
          <a:p>
            <a:pPr indent="-342900">
              <a:buFont typeface="Arial"/>
              <a:buChar char="•"/>
            </a:pPr>
            <a:r>
              <a:rPr lang="en-US" sz="1600" dirty="0"/>
              <a:t>Monitoring &amp; </a:t>
            </a:r>
            <a:r>
              <a:rPr lang="en-US" sz="1600" dirty="0" smtClean="0"/>
              <a:t>alerts </a:t>
            </a:r>
            <a:r>
              <a:rPr lang="en-US" sz="1600" dirty="0"/>
              <a:t>(emails &amp; texts)</a:t>
            </a:r>
          </a:p>
          <a:p>
            <a:pPr indent="-342900">
              <a:buFont typeface="Arial"/>
              <a:buChar char="•"/>
            </a:pPr>
            <a:r>
              <a:rPr lang="en-US" sz="1600" dirty="0" smtClean="0"/>
              <a:t>Subscription-based</a:t>
            </a:r>
            <a:r>
              <a:rPr lang="en-US" sz="1600" dirty="0"/>
              <a:t>, cancel at </a:t>
            </a:r>
            <a:r>
              <a:rPr lang="en-US" sz="1600" dirty="0" smtClean="0"/>
              <a:t>any time</a:t>
            </a:r>
            <a:endParaRPr lang="en-US" sz="1600" dirty="0"/>
          </a:p>
          <a:p>
            <a:pPr indent="-342900">
              <a:buFont typeface="Arial"/>
              <a:buChar char="•"/>
            </a:pPr>
            <a:r>
              <a:rPr lang="en-US" sz="1600" dirty="0"/>
              <a:t>Easy </a:t>
            </a:r>
            <a:r>
              <a:rPr lang="en-US" sz="1600" dirty="0" smtClean="0"/>
              <a:t>trade button</a:t>
            </a:r>
          </a:p>
          <a:p>
            <a:pPr indent="-342900">
              <a:buFont typeface="Arial"/>
              <a:buChar char="•"/>
            </a:pPr>
            <a:endParaRPr lang="en-US" sz="1600" dirty="0"/>
          </a:p>
          <a:p>
            <a:pPr indent="-342900">
              <a:buFont typeface="Arial"/>
              <a:buChar char="•"/>
            </a:pPr>
            <a:r>
              <a:rPr lang="en-US" sz="1600" dirty="0"/>
              <a:t>Monthly fee .</a:t>
            </a:r>
            <a:r>
              <a:rPr lang="en-US" sz="1600" dirty="0" smtClean="0"/>
              <a:t>05% </a:t>
            </a:r>
            <a:r>
              <a:rPr lang="en-US" sz="1600" dirty="0"/>
              <a:t>of invested balance </a:t>
            </a:r>
            <a:br>
              <a:rPr lang="en-US" sz="1600" dirty="0"/>
            </a:br>
            <a:r>
              <a:rPr lang="en-US" sz="1600" dirty="0"/>
              <a:t>      ($</a:t>
            </a:r>
            <a:r>
              <a:rPr lang="en-US" sz="1600" dirty="0" smtClean="0"/>
              <a:t>.50 </a:t>
            </a:r>
            <a:r>
              <a:rPr lang="en-US" sz="1600" dirty="0"/>
              <a:t>per $1000</a:t>
            </a:r>
            <a:r>
              <a:rPr lang="en-US" sz="1600" dirty="0" smtClean="0"/>
              <a:t>)</a:t>
            </a:r>
            <a:endParaRPr lang="en-US" sz="1600" dirty="0"/>
          </a:p>
        </p:txBody>
      </p:sp>
      <p:sp>
        <p:nvSpPr>
          <p:cNvPr id="8" name="TextBox 7"/>
          <p:cNvSpPr txBox="1"/>
          <p:nvPr/>
        </p:nvSpPr>
        <p:spPr>
          <a:xfrm>
            <a:off x="3379931" y="1755030"/>
            <a:ext cx="4163869" cy="707886"/>
          </a:xfrm>
          <a:prstGeom prst="rect">
            <a:avLst/>
          </a:prstGeom>
          <a:noFill/>
        </p:spPr>
        <p:txBody>
          <a:bodyPr wrap="square" rtlCol="0">
            <a:spAutoFit/>
          </a:bodyPr>
          <a:lstStyle/>
          <a:p>
            <a:r>
              <a:rPr lang="en-US" sz="2000" b="1" dirty="0" smtClean="0">
                <a:solidFill>
                  <a:schemeClr val="accent2"/>
                </a:solidFill>
              </a:rPr>
              <a:t>Guidance provided by Advisor, implemented by you</a:t>
            </a:r>
            <a:endParaRPr lang="en-US" sz="2000" b="1" dirty="0">
              <a:solidFill>
                <a:schemeClr val="accent2"/>
              </a:solidFill>
            </a:endParaRPr>
          </a:p>
        </p:txBody>
      </p:sp>
    </p:spTree>
    <p:extLst>
      <p:ext uri="{BB962C8B-B14F-4D97-AF65-F5344CB8AC3E}">
        <p14:creationId xmlns:p14="http://schemas.microsoft.com/office/powerpoint/2010/main" val="2716987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Self-driven</a:t>
            </a:r>
            <a:endParaRPr lang="en-US" dirty="0"/>
          </a:p>
        </p:txBody>
      </p:sp>
      <p:sp>
        <p:nvSpPr>
          <p:cNvPr id="4" name="Slide Number Placeholder 3"/>
          <p:cNvSpPr>
            <a:spLocks noGrp="1"/>
          </p:cNvSpPr>
          <p:nvPr>
            <p:ph type="sldNum" sz="quarter" idx="12"/>
          </p:nvPr>
        </p:nvSpPr>
        <p:spPr/>
        <p:txBody>
          <a:bodyPr/>
          <a:lstStyle/>
          <a:p>
            <a:fld id="{A286BF32-B86D-6541-A900-612697EEF507}" type="slidenum">
              <a:rPr lang="en-US" smtClean="0"/>
              <a:t>14</a:t>
            </a:fld>
            <a:endParaRPr lang="en-US" dirty="0"/>
          </a:p>
        </p:txBody>
      </p:sp>
      <p:pic>
        <p:nvPicPr>
          <p:cNvPr id="5" name="Picture 4" descr="Screen Shot 2013-10-10 at 4.04.35 PM.png"/>
          <p:cNvPicPr>
            <a:picLocks noChangeAspect="1"/>
          </p:cNvPicPr>
          <p:nvPr/>
        </p:nvPicPr>
        <p:blipFill rotWithShape="1">
          <a:blip r:embed="rId2">
            <a:extLst>
              <a:ext uri="{28A0092B-C50C-407E-A947-70E740481C1C}">
                <a14:useLocalDpi xmlns:a14="http://schemas.microsoft.com/office/drawing/2010/main" val="0"/>
              </a:ext>
            </a:extLst>
          </a:blip>
          <a:srcRect l="68448"/>
          <a:stretch/>
        </p:blipFill>
        <p:spPr>
          <a:xfrm>
            <a:off x="685800" y="2057400"/>
            <a:ext cx="2362200" cy="2984988"/>
          </a:xfrm>
          <a:prstGeom prst="rect">
            <a:avLst/>
          </a:prstGeom>
        </p:spPr>
      </p:pic>
      <p:sp>
        <p:nvSpPr>
          <p:cNvPr id="7" name="Rectangle 6"/>
          <p:cNvSpPr/>
          <p:nvPr/>
        </p:nvSpPr>
        <p:spPr>
          <a:xfrm>
            <a:off x="3379931" y="2525769"/>
            <a:ext cx="5135419" cy="1815882"/>
          </a:xfrm>
          <a:prstGeom prst="rect">
            <a:avLst/>
          </a:prstGeom>
        </p:spPr>
        <p:txBody>
          <a:bodyPr wrap="square">
            <a:spAutoFit/>
          </a:bodyPr>
          <a:lstStyle/>
          <a:p>
            <a:pPr marL="365760" indent="-342900">
              <a:buFont typeface="Arial"/>
              <a:buChar char="•"/>
            </a:pPr>
            <a:r>
              <a:rPr lang="en-US" sz="1600" dirty="0" smtClean="0"/>
              <a:t>Access to </a:t>
            </a:r>
            <a:r>
              <a:rPr lang="en-US" sz="1600" dirty="0" err="1" smtClean="0"/>
              <a:t>HealthEquity’s</a:t>
            </a:r>
            <a:r>
              <a:rPr lang="en-US" sz="1600" dirty="0" smtClean="0"/>
              <a:t> best-in-class</a:t>
            </a:r>
            <a:br>
              <a:rPr lang="en-US" sz="1600" dirty="0" smtClean="0"/>
            </a:br>
            <a:r>
              <a:rPr lang="en-US" sz="1600" dirty="0" smtClean="0"/>
              <a:t>investment funds</a:t>
            </a:r>
          </a:p>
          <a:p>
            <a:pPr marL="365760" indent="-342900">
              <a:buFont typeface="Arial"/>
              <a:buChar char="•"/>
            </a:pPr>
            <a:r>
              <a:rPr lang="en-US" sz="1600" dirty="0" smtClean="0"/>
              <a:t>42 funds to choose from</a:t>
            </a:r>
          </a:p>
          <a:p>
            <a:pPr marL="365760" indent="-342900">
              <a:buFont typeface="Arial"/>
              <a:buChar char="•"/>
            </a:pPr>
            <a:r>
              <a:rPr lang="en-US" sz="1600" dirty="0" smtClean="0"/>
              <a:t>No fees on trading</a:t>
            </a:r>
          </a:p>
          <a:p>
            <a:pPr marL="365760" indent="-342900">
              <a:buFont typeface="Arial"/>
              <a:buChar char="•"/>
            </a:pPr>
            <a:r>
              <a:rPr lang="en-US" sz="1600" dirty="0" smtClean="0"/>
              <a:t>Quarterly mutual fund report card</a:t>
            </a:r>
          </a:p>
          <a:p>
            <a:pPr marL="365760" indent="-342900">
              <a:buFont typeface="Arial"/>
              <a:buChar char="•"/>
            </a:pPr>
            <a:endParaRPr lang="en-US" sz="1600" dirty="0"/>
          </a:p>
          <a:p>
            <a:pPr marL="365760" indent="-342900">
              <a:buFont typeface="Arial"/>
              <a:buChar char="•"/>
            </a:pPr>
            <a:r>
              <a:rPr lang="en-US" sz="1600" dirty="0" smtClean="0"/>
              <a:t>No monthly fee</a:t>
            </a:r>
            <a:endParaRPr lang="en-US" sz="1600" dirty="0"/>
          </a:p>
        </p:txBody>
      </p:sp>
      <p:sp>
        <p:nvSpPr>
          <p:cNvPr id="8" name="TextBox 7"/>
          <p:cNvSpPr txBox="1"/>
          <p:nvPr/>
        </p:nvSpPr>
        <p:spPr>
          <a:xfrm>
            <a:off x="3379931" y="1755030"/>
            <a:ext cx="4163869" cy="707886"/>
          </a:xfrm>
          <a:prstGeom prst="rect">
            <a:avLst/>
          </a:prstGeom>
          <a:noFill/>
        </p:spPr>
        <p:txBody>
          <a:bodyPr wrap="square" rtlCol="0">
            <a:spAutoFit/>
          </a:bodyPr>
          <a:lstStyle/>
          <a:p>
            <a:r>
              <a:rPr lang="en-US" sz="2000" b="1" dirty="0" smtClean="0">
                <a:solidFill>
                  <a:schemeClr val="accent4"/>
                </a:solidFill>
              </a:rPr>
              <a:t>No guidance provided, </a:t>
            </a:r>
          </a:p>
          <a:p>
            <a:r>
              <a:rPr lang="en-US" sz="2000" b="1" dirty="0" smtClean="0">
                <a:solidFill>
                  <a:schemeClr val="accent4"/>
                </a:solidFill>
              </a:rPr>
              <a:t>directed by you</a:t>
            </a:r>
            <a:endParaRPr lang="en-US" sz="2000" b="1" dirty="0">
              <a:solidFill>
                <a:schemeClr val="accent4"/>
              </a:solidFill>
            </a:endParaRPr>
          </a:p>
        </p:txBody>
      </p:sp>
    </p:spTree>
    <p:extLst>
      <p:ext uri="{BB962C8B-B14F-4D97-AF65-F5344CB8AC3E}">
        <p14:creationId xmlns:p14="http://schemas.microsoft.com/office/powerpoint/2010/main" val="16397702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powerful online tools</a:t>
            </a:r>
            <a:endParaRPr lang="en-US" dirty="0"/>
          </a:p>
        </p:txBody>
      </p:sp>
      <p:sp>
        <p:nvSpPr>
          <p:cNvPr id="4" name="Slide Number Placeholder 3"/>
          <p:cNvSpPr>
            <a:spLocks noGrp="1"/>
          </p:cNvSpPr>
          <p:nvPr>
            <p:ph type="sldNum" sz="quarter" idx="12"/>
          </p:nvPr>
        </p:nvSpPr>
        <p:spPr/>
        <p:txBody>
          <a:bodyPr/>
          <a:lstStyle/>
          <a:p>
            <a:fld id="{A286BF32-B86D-6541-A900-612697EEF507}" type="slidenum">
              <a:rPr lang="en-US" smtClean="0"/>
              <a:t>15</a:t>
            </a:fld>
            <a:endParaRPr lang="en-US" dirty="0"/>
          </a:p>
        </p:txBody>
      </p:sp>
      <p:pic>
        <p:nvPicPr>
          <p:cNvPr id="5" name="Picture 4" descr="Advice Page.PNG"/>
          <p:cNvPicPr>
            <a:picLocks noChangeAspect="1"/>
          </p:cNvPicPr>
          <p:nvPr/>
        </p:nvPicPr>
        <p:blipFill rotWithShape="1">
          <a:blip r:embed="rId2">
            <a:extLst>
              <a:ext uri="{28A0092B-C50C-407E-A947-70E740481C1C}">
                <a14:useLocalDpi xmlns:a14="http://schemas.microsoft.com/office/drawing/2010/main" val="0"/>
              </a:ext>
            </a:extLst>
          </a:blip>
          <a:srcRect b="1466"/>
          <a:stretch/>
        </p:blipFill>
        <p:spPr>
          <a:xfrm>
            <a:off x="883564" y="1286922"/>
            <a:ext cx="3490898" cy="4692884"/>
          </a:xfrm>
          <a:prstGeom prst="rect">
            <a:avLst/>
          </a:prstGeom>
        </p:spPr>
      </p:pic>
      <p:pic>
        <p:nvPicPr>
          <p:cNvPr id="6" name="Picture 5" descr="Edit Profile Page[9]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031" y="1276116"/>
            <a:ext cx="3629919" cy="4703690"/>
          </a:xfrm>
          <a:prstGeom prst="rect">
            <a:avLst/>
          </a:prstGeom>
        </p:spPr>
      </p:pic>
    </p:spTree>
    <p:extLst>
      <p:ext uri="{BB962C8B-B14F-4D97-AF65-F5344CB8AC3E}">
        <p14:creationId xmlns:p14="http://schemas.microsoft.com/office/powerpoint/2010/main" val="26102760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hlinkClick r:id="rId2"/>
              </a:rPr>
              <a:t>www.healthequity.com/ed/hsalearn</a:t>
            </a:r>
            <a:endParaRPr lang="en-US" dirty="0" smtClean="0"/>
          </a:p>
          <a:p>
            <a:endParaRPr lang="en-US"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16</a:t>
            </a:fld>
            <a:endParaRPr lang="en-US" dirty="0"/>
          </a:p>
        </p:txBody>
      </p:sp>
    </p:spTree>
    <p:extLst>
      <p:ext uri="{BB962C8B-B14F-4D97-AF65-F5344CB8AC3E}">
        <p14:creationId xmlns:p14="http://schemas.microsoft.com/office/powerpoint/2010/main" val="6409227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FSAs: a simple way to save</a:t>
            </a:r>
            <a:endParaRPr lang="en-US" dirty="0"/>
          </a:p>
        </p:txBody>
      </p:sp>
      <p:sp>
        <p:nvSpPr>
          <p:cNvPr id="4" name="Slide Number Placeholder 3"/>
          <p:cNvSpPr>
            <a:spLocks noGrp="1"/>
          </p:cNvSpPr>
          <p:nvPr>
            <p:ph type="sldNum" sz="quarter" idx="4294967295"/>
          </p:nvPr>
        </p:nvSpPr>
        <p:spPr>
          <a:xfrm>
            <a:off x="8742363" y="6337300"/>
            <a:ext cx="401637" cy="365125"/>
          </a:xfrm>
        </p:spPr>
        <p:txBody>
          <a:bodyPr/>
          <a:lstStyle/>
          <a:p>
            <a:fld id="{A286BF32-B86D-6541-A900-612697EEF507}" type="slidenum">
              <a:rPr lang="en-US" smtClean="0"/>
              <a:pPr/>
              <a:t>17</a:t>
            </a:fld>
            <a:endParaRPr lang="en-US" dirty="0"/>
          </a:p>
        </p:txBody>
      </p:sp>
    </p:spTree>
    <p:extLst>
      <p:ext uri="{BB962C8B-B14F-4D97-AF65-F5344CB8AC3E}">
        <p14:creationId xmlns:p14="http://schemas.microsoft.com/office/powerpoint/2010/main" val="42332707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FSAs?</a:t>
            </a:r>
            <a:endParaRPr lang="en-US"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18</a:t>
            </a:fld>
            <a:endParaRPr lang="en-US" dirty="0"/>
          </a:p>
        </p:txBody>
      </p:sp>
      <p:sp>
        <p:nvSpPr>
          <p:cNvPr id="5" name="Content Placeholder 4"/>
          <p:cNvSpPr txBox="1">
            <a:spLocks noGrp="1"/>
          </p:cNvSpPr>
          <p:nvPr>
            <p:ph idx="1"/>
          </p:nvPr>
        </p:nvSpPr>
        <p:spPr>
          <a:xfrm>
            <a:off x="838200" y="2169812"/>
            <a:ext cx="4362450" cy="2271391"/>
          </a:xfrm>
          <a:prstGeom prst="rect">
            <a:avLst/>
          </a:prstGeom>
          <a:noFill/>
        </p:spPr>
        <p:txBody>
          <a:bodyPr wrap="square" rtlCol="0">
            <a:spAutoFit/>
          </a:bodyPr>
          <a:lstStyle/>
          <a:p>
            <a:pPr marL="0" indent="0">
              <a:buNone/>
            </a:pPr>
            <a:r>
              <a:rPr lang="en-US" sz="2000" dirty="0" smtClean="0"/>
              <a:t>A simple way to save:</a:t>
            </a:r>
          </a:p>
          <a:p>
            <a:pPr marL="342900" indent="-342900">
              <a:buFont typeface="Arial" pitchFamily="34" charset="0"/>
              <a:buChar char="•"/>
            </a:pPr>
            <a:r>
              <a:rPr lang="en-US" sz="1600" dirty="0" smtClean="0"/>
              <a:t>Significant tax savings</a:t>
            </a:r>
          </a:p>
          <a:p>
            <a:pPr marL="342900" indent="-342900">
              <a:buFont typeface="Arial" pitchFamily="34" charset="0"/>
              <a:buChar char="•"/>
            </a:pPr>
            <a:r>
              <a:rPr lang="en-US" sz="1600" dirty="0" smtClean="0"/>
              <a:t>Convenient payroll contributions</a:t>
            </a:r>
          </a:p>
          <a:p>
            <a:pPr marL="342900" indent="-342900">
              <a:buFont typeface="Arial" pitchFamily="34" charset="0"/>
              <a:buChar char="•"/>
            </a:pPr>
            <a:r>
              <a:rPr lang="en-US" sz="1600" dirty="0" smtClean="0"/>
              <a:t>Easy to use payment options</a:t>
            </a:r>
          </a:p>
          <a:p>
            <a:pPr marL="342900" indent="-342900">
              <a:buFont typeface="Arial" pitchFamily="34" charset="0"/>
              <a:buChar char="•"/>
            </a:pPr>
            <a:r>
              <a:rPr lang="en-US" sz="1600" dirty="0" smtClean="0"/>
              <a:t>Pay for qualified medical expenses or </a:t>
            </a:r>
            <a:br>
              <a:rPr lang="en-US" sz="1600" dirty="0" smtClean="0"/>
            </a:br>
            <a:r>
              <a:rPr lang="en-US" sz="1600" dirty="0" smtClean="0"/>
              <a:t>for qualified dependent care</a:t>
            </a:r>
          </a:p>
          <a:p>
            <a:pPr marL="342900" indent="-342900">
              <a:buFont typeface="Arial" pitchFamily="34" charset="0"/>
              <a:buChar char="•"/>
            </a:pPr>
            <a:endParaRPr lang="en-US" sz="2400" dirty="0" smtClean="0"/>
          </a:p>
        </p:txBody>
      </p:sp>
      <p:pic>
        <p:nvPicPr>
          <p:cNvPr id="3" name="Picture 2" descr="Screen Shot 2013-07-17 at 10.53.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416" y="1765300"/>
            <a:ext cx="3112934" cy="3708400"/>
          </a:xfrm>
          <a:prstGeom prst="rect">
            <a:avLst/>
          </a:prstGeom>
        </p:spPr>
      </p:pic>
    </p:spTree>
    <p:extLst>
      <p:ext uri="{BB962C8B-B14F-4D97-AF65-F5344CB8AC3E}">
        <p14:creationId xmlns:p14="http://schemas.microsoft.com/office/powerpoint/2010/main" val="31075287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FSA</a:t>
            </a:r>
            <a:endParaRPr lang="en-US" dirty="0"/>
          </a:p>
        </p:txBody>
      </p:sp>
      <p:sp>
        <p:nvSpPr>
          <p:cNvPr id="3" name="Content Placeholder 2"/>
          <p:cNvSpPr>
            <a:spLocks noGrp="1"/>
          </p:cNvSpPr>
          <p:nvPr>
            <p:ph idx="1"/>
          </p:nvPr>
        </p:nvSpPr>
        <p:spPr>
          <a:xfrm>
            <a:off x="704850" y="2277762"/>
            <a:ext cx="3848100" cy="2802238"/>
          </a:xfrm>
        </p:spPr>
        <p:txBody>
          <a:bodyPr>
            <a:normAutofit/>
          </a:bodyPr>
          <a:lstStyle/>
          <a:p>
            <a:pPr lvl="1">
              <a:buFont typeface="Arial"/>
              <a:buChar char="•"/>
            </a:pPr>
            <a:r>
              <a:rPr lang="en-US" sz="1600" dirty="0" smtClean="0"/>
              <a:t>Pre-tax payroll contributions</a:t>
            </a:r>
          </a:p>
          <a:p>
            <a:pPr lvl="1">
              <a:buFont typeface="Arial"/>
              <a:buChar char="•"/>
            </a:pPr>
            <a:r>
              <a:rPr lang="en-US" sz="1600" dirty="0"/>
              <a:t>Can be used to pay for qualified medical </a:t>
            </a:r>
            <a:r>
              <a:rPr lang="en-US" sz="1600" dirty="0" smtClean="0"/>
              <a:t>expenses</a:t>
            </a:r>
          </a:p>
          <a:p>
            <a:pPr lvl="1">
              <a:buFont typeface="Arial"/>
              <a:buChar char="•"/>
            </a:pPr>
            <a:r>
              <a:rPr lang="en-US" sz="1600" dirty="0" smtClean="0"/>
              <a:t>Entire fund amount available at the beginning of the plan year</a:t>
            </a:r>
          </a:p>
          <a:p>
            <a:pPr lvl="1">
              <a:buFont typeface="Arial"/>
              <a:buChar char="•"/>
            </a:pPr>
            <a:r>
              <a:rPr lang="en-US" sz="1600" dirty="0" smtClean="0"/>
              <a:t>IRS maximum contributions per family: $2500</a:t>
            </a:r>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19</a:t>
            </a:fld>
            <a:endParaRPr lang="en-US" dirty="0"/>
          </a:p>
        </p:txBody>
      </p:sp>
      <p:pic>
        <p:nvPicPr>
          <p:cNvPr id="5" name="Picture 4" descr="Screen Shot 2013-07-03 at 4.15.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512" y="1746250"/>
            <a:ext cx="847529" cy="2780832"/>
          </a:xfrm>
          <a:prstGeom prst="rect">
            <a:avLst/>
          </a:prstGeom>
        </p:spPr>
      </p:pic>
      <p:pic>
        <p:nvPicPr>
          <p:cNvPr id="6" name="Picture 5" descr="Screen Shot 2013-07-03 at 1.57.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512" y="4520264"/>
            <a:ext cx="921165" cy="864068"/>
          </a:xfrm>
          <a:prstGeom prst="rect">
            <a:avLst/>
          </a:prstGeom>
        </p:spPr>
      </p:pic>
      <p:pic>
        <p:nvPicPr>
          <p:cNvPr id="7" name="Picture 6" descr="doctor.png"/>
          <p:cNvPicPr>
            <a:picLocks noChangeAspect="1"/>
          </p:cNvPicPr>
          <p:nvPr/>
        </p:nvPicPr>
        <p:blipFill>
          <a:blip r:embed="rId5"/>
          <a:stretch>
            <a:fillRect/>
          </a:stretch>
        </p:blipFill>
        <p:spPr>
          <a:xfrm>
            <a:off x="4982499" y="1667996"/>
            <a:ext cx="1657486" cy="3716336"/>
          </a:xfrm>
          <a:prstGeom prst="rect">
            <a:avLst/>
          </a:prstGeom>
        </p:spPr>
      </p:pic>
    </p:spTree>
    <p:extLst>
      <p:ext uri="{BB962C8B-B14F-4D97-AF65-F5344CB8AC3E}">
        <p14:creationId xmlns:p14="http://schemas.microsoft.com/office/powerpoint/2010/main" val="11836588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5-15 at 5.01.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0531" y="2950522"/>
            <a:ext cx="3649579" cy="3078632"/>
          </a:xfrm>
          <a:prstGeom prst="rect">
            <a:avLst/>
          </a:prstGeom>
        </p:spPr>
      </p:pic>
      <p:sp>
        <p:nvSpPr>
          <p:cNvPr id="2" name="Title 1"/>
          <p:cNvSpPr>
            <a:spLocks noGrp="1"/>
          </p:cNvSpPr>
          <p:nvPr>
            <p:ph type="title"/>
          </p:nvPr>
        </p:nvSpPr>
        <p:spPr/>
        <p:txBody>
          <a:bodyPr/>
          <a:lstStyle/>
          <a:p>
            <a:r>
              <a:rPr lang="en-US" dirty="0" smtClean="0"/>
              <a:t>Winning with an HSA</a:t>
            </a:r>
            <a:endParaRPr lang="en-US" dirty="0"/>
          </a:p>
        </p:txBody>
      </p:sp>
      <p:sp>
        <p:nvSpPr>
          <p:cNvPr id="8" name="Slide Number Placeholder 7"/>
          <p:cNvSpPr>
            <a:spLocks noGrp="1"/>
          </p:cNvSpPr>
          <p:nvPr>
            <p:ph type="sldNum" sz="quarter" idx="12"/>
          </p:nvPr>
        </p:nvSpPr>
        <p:spPr/>
        <p:txBody>
          <a:bodyPr/>
          <a:lstStyle/>
          <a:p>
            <a:fld id="{A286BF32-B86D-6541-A900-612697EEF507}" type="slidenum">
              <a:rPr lang="en-US" smtClean="0"/>
              <a:pPr/>
              <a:t>2</a:t>
            </a:fld>
            <a:endParaRPr lang="en-US" dirty="0"/>
          </a:p>
        </p:txBody>
      </p:sp>
      <p:pic>
        <p:nvPicPr>
          <p:cNvPr id="3" name="Picture 2" descr="tex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880" y="1240838"/>
            <a:ext cx="5289740" cy="1887372"/>
          </a:xfrm>
          <a:prstGeom prst="rect">
            <a:avLst/>
          </a:prstGeom>
        </p:spPr>
      </p:pic>
    </p:spTree>
    <p:extLst>
      <p:ext uri="{BB962C8B-B14F-4D97-AF65-F5344CB8AC3E}">
        <p14:creationId xmlns:p14="http://schemas.microsoft.com/office/powerpoint/2010/main" val="39401530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Limited-purpose FSA</a:t>
            </a:r>
            <a:endParaRPr lang="en-US" dirty="0"/>
          </a:p>
        </p:txBody>
      </p:sp>
      <p:sp>
        <p:nvSpPr>
          <p:cNvPr id="3" name="Content Placeholder 2"/>
          <p:cNvSpPr>
            <a:spLocks noGrp="1"/>
          </p:cNvSpPr>
          <p:nvPr>
            <p:ph idx="1"/>
          </p:nvPr>
        </p:nvSpPr>
        <p:spPr>
          <a:xfrm>
            <a:off x="1060450" y="2000250"/>
            <a:ext cx="4241800" cy="4125914"/>
          </a:xfrm>
        </p:spPr>
        <p:txBody>
          <a:bodyPr>
            <a:normAutofit/>
          </a:bodyPr>
          <a:lstStyle/>
          <a:p>
            <a:pPr lvl="1">
              <a:buFont typeface="Arial"/>
              <a:buChar char="•"/>
            </a:pPr>
            <a:r>
              <a:rPr lang="en-US" sz="1600" dirty="0" smtClean="0"/>
              <a:t>Tax-free payroll contributions</a:t>
            </a:r>
          </a:p>
          <a:p>
            <a:pPr lvl="1">
              <a:buFont typeface="Arial"/>
              <a:buChar char="•"/>
            </a:pPr>
            <a:r>
              <a:rPr lang="en-US" sz="1600" dirty="0" smtClean="0"/>
              <a:t>Funds available up front at the beginning of the plan year</a:t>
            </a:r>
          </a:p>
          <a:p>
            <a:pPr lvl="1">
              <a:buFont typeface="Arial"/>
              <a:buChar char="•"/>
            </a:pPr>
            <a:r>
              <a:rPr lang="en-US" sz="1600" dirty="0" smtClean="0"/>
              <a:t>Used in conjunction with a health savings account (HSA)</a:t>
            </a:r>
          </a:p>
          <a:p>
            <a:pPr lvl="1">
              <a:buFont typeface="Arial"/>
              <a:buChar char="•"/>
            </a:pPr>
            <a:r>
              <a:rPr lang="en-US" sz="1600" dirty="0" smtClean="0"/>
              <a:t>Can be used for dental and/or vision expenses only</a:t>
            </a:r>
          </a:p>
          <a:p>
            <a:pPr lvl="1">
              <a:buFont typeface="Arial"/>
              <a:buChar char="•"/>
            </a:pPr>
            <a:r>
              <a:rPr lang="en-US" sz="1600" dirty="0" smtClean="0"/>
              <a:t>Allows you to maximize you pre-tax HSA contributions and contribute additional pre-tax dollars to your LPFSA up to $2,500.</a:t>
            </a:r>
            <a:endParaRPr lang="en-US" sz="1600"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20</a:t>
            </a:fld>
            <a:endParaRPr lang="en-US" dirty="0"/>
          </a:p>
        </p:txBody>
      </p:sp>
      <p:pic>
        <p:nvPicPr>
          <p:cNvPr id="5" name="Picture 4" descr="Screen Shot 2013-07-03 at 4.15.55 PM.png"/>
          <p:cNvPicPr>
            <a:picLocks noChangeAspect="1"/>
          </p:cNvPicPr>
          <p:nvPr/>
        </p:nvPicPr>
        <p:blipFill rotWithShape="1">
          <a:blip r:embed="rId2">
            <a:extLst>
              <a:ext uri="{28A0092B-C50C-407E-A947-70E740481C1C}">
                <a14:useLocalDpi xmlns:a14="http://schemas.microsoft.com/office/drawing/2010/main" val="0"/>
              </a:ext>
            </a:extLst>
          </a:blip>
          <a:srcRect b="34920"/>
          <a:stretch/>
        </p:blipFill>
        <p:spPr>
          <a:xfrm>
            <a:off x="5600700" y="1822449"/>
            <a:ext cx="1619250" cy="3457625"/>
          </a:xfrm>
          <a:prstGeom prst="rect">
            <a:avLst/>
          </a:prstGeom>
        </p:spPr>
      </p:pic>
    </p:spTree>
    <p:extLst>
      <p:ext uri="{BB962C8B-B14F-4D97-AF65-F5344CB8AC3E}">
        <p14:creationId xmlns:p14="http://schemas.microsoft.com/office/powerpoint/2010/main" val="7240824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started today!</a:t>
            </a:r>
            <a:endParaRPr lang="en-US" dirty="0"/>
          </a:p>
        </p:txBody>
      </p:sp>
      <p:sp>
        <p:nvSpPr>
          <p:cNvPr id="3" name="Content Placeholder 2"/>
          <p:cNvSpPr>
            <a:spLocks noGrp="1"/>
          </p:cNvSpPr>
          <p:nvPr>
            <p:ph idx="1"/>
          </p:nvPr>
        </p:nvSpPr>
        <p:spPr>
          <a:xfrm>
            <a:off x="717550" y="1522112"/>
            <a:ext cx="4502150" cy="4332588"/>
          </a:xfrm>
        </p:spPr>
        <p:txBody>
          <a:bodyPr>
            <a:normAutofit/>
          </a:bodyPr>
          <a:lstStyle/>
          <a:p>
            <a:r>
              <a:rPr lang="en-US" sz="2000" dirty="0" smtClean="0"/>
              <a:t>Sign up</a:t>
            </a:r>
          </a:p>
          <a:p>
            <a:pPr lvl="1"/>
            <a:r>
              <a:rPr lang="en-US" sz="1600" dirty="0" smtClean="0"/>
              <a:t>Each plan year during open enrollment</a:t>
            </a:r>
          </a:p>
          <a:p>
            <a:pPr lvl="1"/>
            <a:r>
              <a:rPr lang="en-US" sz="1600" dirty="0" smtClean="0"/>
              <a:t>Choose election amount for the year (typically cannot change)</a:t>
            </a:r>
          </a:p>
          <a:p>
            <a:r>
              <a:rPr lang="en-US" sz="2000" dirty="0" smtClean="0"/>
              <a:t>Contribute</a:t>
            </a:r>
          </a:p>
          <a:p>
            <a:pPr lvl="1"/>
            <a:r>
              <a:rPr lang="en-US" sz="1600" dirty="0" smtClean="0"/>
              <a:t>Pre-tax through payroll</a:t>
            </a:r>
          </a:p>
          <a:p>
            <a:pPr lvl="1"/>
            <a:r>
              <a:rPr lang="en-US" sz="1600" dirty="0"/>
              <a:t>A</a:t>
            </a:r>
            <a:r>
              <a:rPr lang="en-US" sz="1600" dirty="0" smtClean="0"/>
              <a:t>mount withheld from your paycheck is typically equal each pay period</a:t>
            </a:r>
          </a:p>
          <a:p>
            <a:r>
              <a:rPr lang="en-US" sz="2000" dirty="0" smtClean="0"/>
              <a:t>Use your funds</a:t>
            </a:r>
          </a:p>
          <a:p>
            <a:pPr lvl="1"/>
            <a:r>
              <a:rPr lang="en-US" sz="1600" dirty="0" smtClean="0"/>
              <a:t>Pay with your HealthEquity debit card</a:t>
            </a:r>
          </a:p>
          <a:p>
            <a:pPr lvl="1"/>
            <a:r>
              <a:rPr lang="en-US" sz="1600" dirty="0" smtClean="0"/>
              <a:t>Submit through the HealthEquity online tool for reimbursement</a:t>
            </a:r>
          </a:p>
          <a:p>
            <a:pPr lvl="1"/>
            <a:r>
              <a:rPr lang="en-US" sz="1600" b="1" dirty="0" smtClean="0"/>
              <a:t>Remember to save ALL receipts</a:t>
            </a:r>
            <a:endParaRPr lang="en-US" sz="1600" b="1"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21</a:t>
            </a:fld>
            <a:endParaRPr lang="en-US" dirty="0"/>
          </a:p>
        </p:txBody>
      </p:sp>
      <p:pic>
        <p:nvPicPr>
          <p:cNvPr id="5" name="Picture 4" descr="Screen Shot 2013-07-17 at 3.00.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70" y="1522112"/>
            <a:ext cx="2471100" cy="3981450"/>
          </a:xfrm>
          <a:prstGeom prst="rect">
            <a:avLst/>
          </a:prstGeom>
        </p:spPr>
      </p:pic>
    </p:spTree>
    <p:extLst>
      <p:ext uri="{BB962C8B-B14F-4D97-AF65-F5344CB8AC3E}">
        <p14:creationId xmlns:p14="http://schemas.microsoft.com/office/powerpoint/2010/main" val="23404962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it or lose it</a:t>
            </a:r>
            <a:endParaRPr lang="en-US" dirty="0"/>
          </a:p>
        </p:txBody>
      </p:sp>
      <p:sp>
        <p:nvSpPr>
          <p:cNvPr id="3" name="Content Placeholder 2"/>
          <p:cNvSpPr>
            <a:spLocks noGrp="1"/>
          </p:cNvSpPr>
          <p:nvPr>
            <p:ph idx="1"/>
          </p:nvPr>
        </p:nvSpPr>
        <p:spPr>
          <a:xfrm>
            <a:off x="450850" y="2292048"/>
            <a:ext cx="4070350" cy="3175302"/>
          </a:xfrm>
        </p:spPr>
        <p:txBody>
          <a:bodyPr>
            <a:normAutofit/>
          </a:bodyPr>
          <a:lstStyle/>
          <a:p>
            <a:pPr lvl="1"/>
            <a:r>
              <a:rPr lang="en-US" sz="1600" dirty="0" smtClean="0"/>
              <a:t>FSA funds do not roll over from year to year</a:t>
            </a:r>
          </a:p>
          <a:p>
            <a:pPr lvl="1"/>
            <a:r>
              <a:rPr lang="en-US" sz="1600" dirty="0" smtClean="0"/>
              <a:t>You must use all FSA dollars within the plan year or forfeit them</a:t>
            </a:r>
          </a:p>
          <a:p>
            <a:pPr lvl="1"/>
            <a:r>
              <a:rPr lang="en-US" sz="1600" dirty="0" smtClean="0"/>
              <a:t>Check with plan administrator for specific dates for reimbursements/ documentation</a:t>
            </a:r>
            <a:endParaRPr lang="en-US" sz="1600"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22</a:t>
            </a:fld>
            <a:endParaRPr lang="en-US" dirty="0"/>
          </a:p>
        </p:txBody>
      </p:sp>
      <p:pic>
        <p:nvPicPr>
          <p:cNvPr id="5" name="Picture 4" descr="Screen Shot 2013-07-17 at 3.08.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405" y="1765300"/>
            <a:ext cx="2607965" cy="3505200"/>
          </a:xfrm>
          <a:prstGeom prst="rect">
            <a:avLst/>
          </a:prstGeom>
        </p:spPr>
      </p:pic>
    </p:spTree>
    <p:extLst>
      <p:ext uri="{BB962C8B-B14F-4D97-AF65-F5344CB8AC3E}">
        <p14:creationId xmlns:p14="http://schemas.microsoft.com/office/powerpoint/2010/main" val="4038069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4000"/>
                                        <p:tgtEl>
                                          <p:spTgt spid="5"/>
                                        </p:tgtEl>
                                      </p:cBhvr>
                                    </p:animEffect>
                                    <p:set>
                                      <p:cBhvr>
                                        <p:cTn id="7" dur="1" fill="hold">
                                          <p:stCondLst>
                                            <p:cond delay="3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Introduction to your HRA</a:t>
            </a:r>
            <a:endParaRPr lang="en-US" dirty="0"/>
          </a:p>
        </p:txBody>
      </p:sp>
      <p:sp>
        <p:nvSpPr>
          <p:cNvPr id="4" name="Slide Number Placeholder 3"/>
          <p:cNvSpPr>
            <a:spLocks noGrp="1"/>
          </p:cNvSpPr>
          <p:nvPr>
            <p:ph type="sldNum" sz="quarter" idx="4294967295"/>
          </p:nvPr>
        </p:nvSpPr>
        <p:spPr>
          <a:xfrm>
            <a:off x="8742363" y="6337300"/>
            <a:ext cx="401637" cy="365125"/>
          </a:xfrm>
        </p:spPr>
        <p:txBody>
          <a:bodyPr/>
          <a:lstStyle/>
          <a:p>
            <a:fld id="{A286BF32-B86D-6541-A900-612697EEF507}" type="slidenum">
              <a:rPr lang="en-US" smtClean="0"/>
              <a:pPr/>
              <a:t>23</a:t>
            </a:fld>
            <a:endParaRPr lang="en-US" dirty="0"/>
          </a:p>
        </p:txBody>
      </p:sp>
    </p:spTree>
    <p:extLst>
      <p:ext uri="{BB962C8B-B14F-4D97-AF65-F5344CB8AC3E}">
        <p14:creationId xmlns:p14="http://schemas.microsoft.com/office/powerpoint/2010/main" val="16449714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HRAs?</a:t>
            </a:r>
            <a:endParaRPr lang="en-US"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24</a:t>
            </a:fld>
            <a:endParaRPr lang="en-US" dirty="0"/>
          </a:p>
        </p:txBody>
      </p:sp>
      <p:sp>
        <p:nvSpPr>
          <p:cNvPr id="5" name="Content Placeholder 4"/>
          <p:cNvSpPr txBox="1">
            <a:spLocks noGrp="1"/>
          </p:cNvSpPr>
          <p:nvPr>
            <p:ph idx="1"/>
          </p:nvPr>
        </p:nvSpPr>
        <p:spPr>
          <a:xfrm>
            <a:off x="838200" y="2169812"/>
            <a:ext cx="3988633" cy="1778949"/>
          </a:xfrm>
          <a:prstGeom prst="rect">
            <a:avLst/>
          </a:prstGeom>
          <a:noFill/>
        </p:spPr>
        <p:txBody>
          <a:bodyPr wrap="square" rtlCol="0">
            <a:spAutoFit/>
          </a:bodyPr>
          <a:lstStyle/>
          <a:p>
            <a:pPr marL="0" indent="0">
              <a:buNone/>
            </a:pPr>
            <a:r>
              <a:rPr lang="en-US" sz="2000" dirty="0" smtClean="0"/>
              <a:t>Save and win:</a:t>
            </a:r>
          </a:p>
          <a:p>
            <a:r>
              <a:rPr lang="en-US" sz="1600" dirty="0" smtClean="0"/>
              <a:t>Coverage for out-of-pocket costs</a:t>
            </a:r>
          </a:p>
          <a:p>
            <a:r>
              <a:rPr lang="en-US" sz="1600" dirty="0" smtClean="0"/>
              <a:t>You don’t pay taxes on HRA funds</a:t>
            </a:r>
          </a:p>
          <a:p>
            <a:r>
              <a:rPr lang="en-US" sz="1600" dirty="0" smtClean="0"/>
              <a:t>Contributions are free money, provided by your employer. </a:t>
            </a:r>
            <a:r>
              <a:rPr lang="en-US" sz="1600" b="1" dirty="0" smtClean="0"/>
              <a:t>There are no payroll deductions</a:t>
            </a:r>
            <a:endParaRPr lang="en-US" sz="2400" b="1" dirty="0" smtClean="0"/>
          </a:p>
        </p:txBody>
      </p:sp>
      <p:pic>
        <p:nvPicPr>
          <p:cNvPr id="1026" name="Picture 2" descr="C:\Users\tmccleve\Desktop\minion_moneybags.png"/>
          <p:cNvPicPr>
            <a:picLocks noChangeAspect="1" noChangeArrowheads="1"/>
          </p:cNvPicPr>
          <p:nvPr/>
        </p:nvPicPr>
        <p:blipFill>
          <a:blip r:embed="rId2"/>
          <a:srcRect/>
          <a:stretch>
            <a:fillRect/>
          </a:stretch>
        </p:blipFill>
        <p:spPr bwMode="auto">
          <a:xfrm>
            <a:off x="5421786" y="2276345"/>
            <a:ext cx="2662903" cy="2526474"/>
          </a:xfrm>
          <a:prstGeom prst="rect">
            <a:avLst/>
          </a:prstGeom>
          <a:noFill/>
        </p:spPr>
      </p:pic>
    </p:spTree>
    <p:extLst>
      <p:ext uri="{BB962C8B-B14F-4D97-AF65-F5344CB8AC3E}">
        <p14:creationId xmlns:p14="http://schemas.microsoft.com/office/powerpoint/2010/main" val="21640867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HRAs work</a:t>
            </a:r>
            <a:endParaRPr lang="en-US"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25</a:t>
            </a:fld>
            <a:endParaRPr lang="en-US" dirty="0"/>
          </a:p>
        </p:txBody>
      </p:sp>
      <p:grpSp>
        <p:nvGrpSpPr>
          <p:cNvPr id="27" name="Group 26"/>
          <p:cNvGrpSpPr/>
          <p:nvPr/>
        </p:nvGrpSpPr>
        <p:grpSpPr>
          <a:xfrm>
            <a:off x="923258" y="1492020"/>
            <a:ext cx="3507627" cy="4445388"/>
            <a:chOff x="1846555" y="1492020"/>
            <a:chExt cx="2752078" cy="4445388"/>
          </a:xfrm>
        </p:grpSpPr>
        <p:sp>
          <p:nvSpPr>
            <p:cNvPr id="9" name="TextBox 8"/>
            <p:cNvSpPr txBox="1"/>
            <p:nvPr/>
          </p:nvSpPr>
          <p:spPr>
            <a:xfrm>
              <a:off x="1846555" y="1492020"/>
              <a:ext cx="2752078" cy="584775"/>
            </a:xfrm>
            <a:prstGeom prst="rect">
              <a:avLst/>
            </a:prstGeom>
            <a:noFill/>
          </p:spPr>
          <p:txBody>
            <a:bodyPr wrap="square" rtlCol="0">
              <a:spAutoFit/>
            </a:bodyPr>
            <a:lstStyle/>
            <a:p>
              <a:pPr algn="ctr"/>
              <a:r>
                <a:rPr lang="en-US" sz="3200" b="1" dirty="0" smtClean="0">
                  <a:solidFill>
                    <a:schemeClr val="accent4"/>
                  </a:solidFill>
                </a:rPr>
                <a:t>Employer</a:t>
              </a:r>
              <a:endParaRPr lang="en-US" sz="3200" b="1" dirty="0">
                <a:solidFill>
                  <a:schemeClr val="accent4"/>
                </a:solidFill>
              </a:endParaRPr>
            </a:p>
          </p:txBody>
        </p:sp>
        <p:sp>
          <p:nvSpPr>
            <p:cNvPr id="10" name="TextBox 9"/>
            <p:cNvSpPr txBox="1"/>
            <p:nvPr/>
          </p:nvSpPr>
          <p:spPr>
            <a:xfrm>
              <a:off x="1846555" y="3083771"/>
              <a:ext cx="2752078" cy="830997"/>
            </a:xfrm>
            <a:prstGeom prst="rect">
              <a:avLst/>
            </a:prstGeom>
            <a:noFill/>
          </p:spPr>
          <p:txBody>
            <a:bodyPr wrap="square" rtlCol="0">
              <a:spAutoFit/>
            </a:bodyPr>
            <a:lstStyle/>
            <a:p>
              <a:pPr algn="ctr"/>
              <a:r>
                <a:rPr lang="en-US" sz="4800" b="1" dirty="0" smtClean="0">
                  <a:solidFill>
                    <a:schemeClr val="accent2"/>
                  </a:solidFill>
                </a:rPr>
                <a:t>HRA</a:t>
              </a:r>
              <a:endParaRPr lang="en-US" sz="4800" b="1" dirty="0">
                <a:solidFill>
                  <a:schemeClr val="accent2"/>
                </a:solidFill>
              </a:endParaRPr>
            </a:p>
          </p:txBody>
        </p:sp>
        <p:sp>
          <p:nvSpPr>
            <p:cNvPr id="11" name="TextBox 10"/>
            <p:cNvSpPr txBox="1"/>
            <p:nvPr/>
          </p:nvSpPr>
          <p:spPr>
            <a:xfrm>
              <a:off x="1846555" y="4921745"/>
              <a:ext cx="2752078" cy="1015663"/>
            </a:xfrm>
            <a:prstGeom prst="rect">
              <a:avLst/>
            </a:prstGeom>
            <a:noFill/>
          </p:spPr>
          <p:txBody>
            <a:bodyPr wrap="square" rtlCol="0">
              <a:spAutoFit/>
            </a:bodyPr>
            <a:lstStyle/>
            <a:p>
              <a:pPr algn="ctr"/>
              <a:r>
                <a:rPr lang="en-US" sz="2000" b="1" dirty="0" smtClean="0">
                  <a:solidFill>
                    <a:schemeClr val="accent1"/>
                  </a:solidFill>
                </a:rPr>
                <a:t>HRA will reimburse  medical deductible expenses only </a:t>
              </a:r>
              <a:endParaRPr lang="en-US" sz="2000" b="1" dirty="0">
                <a:solidFill>
                  <a:schemeClr val="accent1"/>
                </a:solidFill>
              </a:endParaRPr>
            </a:p>
          </p:txBody>
        </p:sp>
        <p:grpSp>
          <p:nvGrpSpPr>
            <p:cNvPr id="20" name="Group 19"/>
            <p:cNvGrpSpPr/>
            <p:nvPr/>
          </p:nvGrpSpPr>
          <p:grpSpPr>
            <a:xfrm>
              <a:off x="2707689" y="4058710"/>
              <a:ext cx="1029810" cy="719092"/>
              <a:chOff x="3613212" y="4052916"/>
              <a:chExt cx="1029810" cy="719092"/>
            </a:xfrm>
          </p:grpSpPr>
          <p:sp>
            <p:nvSpPr>
              <p:cNvPr id="14" name="Down Arrow 13"/>
              <p:cNvSpPr/>
              <p:nvPr/>
            </p:nvSpPr>
            <p:spPr>
              <a:xfrm>
                <a:off x="3613212" y="4052916"/>
                <a:ext cx="488271" cy="719092"/>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kern="2400" baseline="30000" dirty="0" smtClean="0"/>
                  <a:t>$</a:t>
                </a:r>
                <a:endParaRPr lang="en-US" sz="2400" b="1" kern="2400" baseline="30000" dirty="0"/>
              </a:p>
            </p:txBody>
          </p:sp>
          <p:sp>
            <p:nvSpPr>
              <p:cNvPr id="16" name="Down Arrow 15"/>
              <p:cNvSpPr/>
              <p:nvPr/>
            </p:nvSpPr>
            <p:spPr>
              <a:xfrm>
                <a:off x="4154751" y="4052916"/>
                <a:ext cx="488271" cy="719092"/>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kern="2400" baseline="30000" dirty="0" smtClean="0"/>
                  <a:t>$</a:t>
                </a:r>
                <a:endParaRPr lang="en-US" sz="2400" b="1" kern="2400" baseline="30000" dirty="0"/>
              </a:p>
            </p:txBody>
          </p:sp>
        </p:grpSp>
        <p:grpSp>
          <p:nvGrpSpPr>
            <p:cNvPr id="19" name="Group 18"/>
            <p:cNvGrpSpPr/>
            <p:nvPr/>
          </p:nvGrpSpPr>
          <p:grpSpPr>
            <a:xfrm>
              <a:off x="2707689" y="2220737"/>
              <a:ext cx="1029810" cy="719092"/>
              <a:chOff x="3712344" y="2229774"/>
              <a:chExt cx="1029810" cy="719092"/>
            </a:xfrm>
          </p:grpSpPr>
          <p:sp>
            <p:nvSpPr>
              <p:cNvPr id="17" name="Down Arrow 16"/>
              <p:cNvSpPr/>
              <p:nvPr/>
            </p:nvSpPr>
            <p:spPr>
              <a:xfrm>
                <a:off x="3712344" y="2229774"/>
                <a:ext cx="488271" cy="719092"/>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kern="2400" baseline="30000" dirty="0" smtClean="0"/>
                  <a:t>$</a:t>
                </a:r>
                <a:endParaRPr lang="en-US" sz="2400" b="1" kern="2400" baseline="30000" dirty="0"/>
              </a:p>
            </p:txBody>
          </p:sp>
          <p:sp>
            <p:nvSpPr>
              <p:cNvPr id="18" name="Down Arrow 17"/>
              <p:cNvSpPr/>
              <p:nvPr/>
            </p:nvSpPr>
            <p:spPr>
              <a:xfrm>
                <a:off x="4253883" y="2229774"/>
                <a:ext cx="488271" cy="719092"/>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kern="2400" baseline="30000" dirty="0" smtClean="0"/>
                  <a:t>$</a:t>
                </a:r>
                <a:endParaRPr lang="en-US" sz="2400" b="1" kern="2400" baseline="30000" dirty="0"/>
              </a:p>
            </p:txBody>
          </p:sp>
        </p:grpSp>
      </p:grpSp>
      <p:sp>
        <p:nvSpPr>
          <p:cNvPr id="22" name="Rectangle 21"/>
          <p:cNvSpPr/>
          <p:nvPr/>
        </p:nvSpPr>
        <p:spPr>
          <a:xfrm>
            <a:off x="5225210" y="1675420"/>
            <a:ext cx="3036164" cy="2528817"/>
          </a:xfrm>
          <a:prstGeom prst="rect">
            <a:avLst/>
          </a:prstGeom>
          <a:solidFill>
            <a:schemeClr val="accent2">
              <a:alpha val="2902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28600"/>
            <a:endParaRPr lang="en-US" dirty="0" smtClean="0">
              <a:solidFill>
                <a:srgbClr val="FF0000"/>
              </a:solidFill>
            </a:endParaRPr>
          </a:p>
          <a:p>
            <a:pPr marL="228600"/>
            <a:r>
              <a:rPr lang="en-US" b="1" dirty="0" smtClean="0">
                <a:solidFill>
                  <a:schemeClr val="accent4"/>
                </a:solidFill>
              </a:rPr>
              <a:t>Your annual employer contributions*:</a:t>
            </a:r>
          </a:p>
          <a:p>
            <a:pPr marL="228600"/>
            <a:endParaRPr lang="en-US" dirty="0" smtClean="0">
              <a:solidFill>
                <a:schemeClr val="accent4"/>
              </a:solidFill>
            </a:endParaRPr>
          </a:p>
          <a:p>
            <a:pPr marL="228600"/>
            <a:r>
              <a:rPr lang="en-US" dirty="0" smtClean="0">
                <a:solidFill>
                  <a:schemeClr val="accent4"/>
                </a:solidFill>
              </a:rPr>
              <a:t>Individual:	$750</a:t>
            </a:r>
          </a:p>
          <a:p>
            <a:pPr marL="228600"/>
            <a:endParaRPr lang="en-US" sz="1050" dirty="0" smtClean="0">
              <a:solidFill>
                <a:schemeClr val="accent4"/>
              </a:solidFill>
            </a:endParaRPr>
          </a:p>
          <a:p>
            <a:pPr marL="228600"/>
            <a:r>
              <a:rPr lang="en-US" dirty="0" smtClean="0">
                <a:solidFill>
                  <a:schemeClr val="accent4"/>
                </a:solidFill>
              </a:rPr>
              <a:t>Family:	$1,500</a:t>
            </a:r>
          </a:p>
          <a:p>
            <a:pPr marL="228600"/>
            <a:endParaRPr lang="en-US" sz="1050" dirty="0" smtClean="0">
              <a:solidFill>
                <a:schemeClr val="accent4"/>
              </a:solidFill>
            </a:endParaRPr>
          </a:p>
          <a:p>
            <a:pPr marL="228600"/>
            <a:endParaRPr lang="en-US" sz="1050" dirty="0" smtClean="0">
              <a:solidFill>
                <a:schemeClr val="accent4"/>
              </a:solidFill>
            </a:endParaRPr>
          </a:p>
        </p:txBody>
      </p:sp>
    </p:spTree>
    <p:extLst>
      <p:ext uri="{BB962C8B-B14F-4D97-AF65-F5344CB8AC3E}">
        <p14:creationId xmlns:p14="http://schemas.microsoft.com/office/powerpoint/2010/main" val="18045987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started today!</a:t>
            </a:r>
            <a:endParaRPr lang="en-US" dirty="0"/>
          </a:p>
        </p:txBody>
      </p:sp>
      <p:sp>
        <p:nvSpPr>
          <p:cNvPr id="3" name="Content Placeholder 2"/>
          <p:cNvSpPr>
            <a:spLocks noGrp="1"/>
          </p:cNvSpPr>
          <p:nvPr>
            <p:ph idx="1"/>
          </p:nvPr>
        </p:nvSpPr>
        <p:spPr>
          <a:xfrm>
            <a:off x="717550" y="1522112"/>
            <a:ext cx="4502150" cy="4332588"/>
          </a:xfrm>
        </p:spPr>
        <p:txBody>
          <a:bodyPr>
            <a:normAutofit/>
          </a:bodyPr>
          <a:lstStyle/>
          <a:p>
            <a:r>
              <a:rPr lang="en-US" sz="2000" dirty="0" smtClean="0"/>
              <a:t>Sign up</a:t>
            </a:r>
          </a:p>
          <a:p>
            <a:pPr lvl="1"/>
            <a:r>
              <a:rPr lang="en-US" sz="1600" dirty="0" smtClean="0"/>
              <a:t>Enroll in the medical plan associated with your HRA</a:t>
            </a:r>
          </a:p>
          <a:p>
            <a:pPr lvl="1"/>
            <a:r>
              <a:rPr lang="en-US" sz="1600" dirty="0" smtClean="0"/>
              <a:t>You will automatically be enrolled with the HRA</a:t>
            </a:r>
          </a:p>
          <a:p>
            <a:r>
              <a:rPr lang="en-US" sz="2000" dirty="0" smtClean="0"/>
              <a:t>Use your funds</a:t>
            </a:r>
          </a:p>
          <a:p>
            <a:pPr lvl="1"/>
            <a:r>
              <a:rPr lang="en-US" sz="1600" dirty="0" smtClean="0"/>
              <a:t>Your full HRA amount will be available for your use during the plan year</a:t>
            </a:r>
          </a:p>
          <a:p>
            <a:pPr lvl="1"/>
            <a:r>
              <a:rPr lang="en-US" sz="1600" dirty="0" smtClean="0"/>
              <a:t>Eligible claims will be paid from your employer-funded account automatically. </a:t>
            </a:r>
          </a:p>
        </p:txBody>
      </p:sp>
      <p:sp>
        <p:nvSpPr>
          <p:cNvPr id="4" name="Slide Number Placeholder 3"/>
          <p:cNvSpPr>
            <a:spLocks noGrp="1"/>
          </p:cNvSpPr>
          <p:nvPr>
            <p:ph type="sldNum" sz="quarter" idx="12"/>
          </p:nvPr>
        </p:nvSpPr>
        <p:spPr/>
        <p:txBody>
          <a:bodyPr/>
          <a:lstStyle/>
          <a:p>
            <a:fld id="{A286BF32-B86D-6541-A900-612697EEF507}" type="slidenum">
              <a:rPr lang="en-US" smtClean="0"/>
              <a:pPr/>
              <a:t>26</a:t>
            </a:fld>
            <a:endParaRPr lang="en-US" dirty="0"/>
          </a:p>
        </p:txBody>
      </p:sp>
      <p:pic>
        <p:nvPicPr>
          <p:cNvPr id="1026" name="Picture 2" descr="C:\Users\tmccleve\Desktop\Untitled-1.png"/>
          <p:cNvPicPr>
            <a:picLocks noChangeAspect="1" noChangeArrowheads="1"/>
          </p:cNvPicPr>
          <p:nvPr/>
        </p:nvPicPr>
        <p:blipFill>
          <a:blip r:embed="rId2"/>
          <a:srcRect/>
          <a:stretch>
            <a:fillRect/>
          </a:stretch>
        </p:blipFill>
        <p:spPr bwMode="auto">
          <a:xfrm>
            <a:off x="5113144" y="1575380"/>
            <a:ext cx="3107593" cy="3107593"/>
          </a:xfrm>
          <a:prstGeom prst="rect">
            <a:avLst/>
          </a:prstGeom>
          <a:noFill/>
        </p:spPr>
      </p:pic>
    </p:spTree>
    <p:extLst>
      <p:ext uri="{BB962C8B-B14F-4D97-AF65-F5344CB8AC3E}">
        <p14:creationId xmlns:p14="http://schemas.microsoft.com/office/powerpoint/2010/main" val="22352873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Powerful tools</a:t>
            </a:r>
            <a:endParaRPr lang="en-US" dirty="0"/>
          </a:p>
        </p:txBody>
      </p:sp>
      <p:sp>
        <p:nvSpPr>
          <p:cNvPr id="3" name="Content Placeholder 2"/>
          <p:cNvSpPr>
            <a:spLocks noGrp="1"/>
          </p:cNvSpPr>
          <p:nvPr>
            <p:ph idx="1"/>
          </p:nvPr>
        </p:nvSpPr>
        <p:spPr>
          <a:xfrm>
            <a:off x="920750" y="1504648"/>
            <a:ext cx="5494020" cy="4712002"/>
          </a:xfrm>
        </p:spPr>
        <p:txBody>
          <a:bodyPr>
            <a:normAutofit/>
          </a:bodyPr>
          <a:lstStyle/>
          <a:p>
            <a:r>
              <a:rPr lang="en-US" sz="2000" dirty="0" smtClean="0"/>
              <a:t>Convenient access</a:t>
            </a:r>
          </a:p>
          <a:p>
            <a:pPr lvl="1"/>
            <a:r>
              <a:rPr lang="en-US" sz="1600" dirty="0" smtClean="0"/>
              <a:t>Online</a:t>
            </a:r>
          </a:p>
          <a:p>
            <a:pPr lvl="1"/>
            <a:r>
              <a:rPr lang="en-US" sz="1600" dirty="0" smtClean="0"/>
              <a:t>Using our free mobile app</a:t>
            </a:r>
          </a:p>
          <a:p>
            <a:pPr lvl="1"/>
            <a:r>
              <a:rPr lang="en-US" sz="1600" dirty="0" smtClean="0"/>
              <a:t>By telephone</a:t>
            </a:r>
          </a:p>
          <a:p>
            <a:pPr lvl="1"/>
            <a:endParaRPr lang="en-US" dirty="0"/>
          </a:p>
          <a:p>
            <a:r>
              <a:rPr lang="en-US" sz="2000" dirty="0"/>
              <a:t>Use your </a:t>
            </a:r>
            <a:r>
              <a:rPr lang="en-US" sz="2000" dirty="0" err="1"/>
              <a:t>HealthEquity</a:t>
            </a:r>
            <a:r>
              <a:rPr lang="en-US" sz="2000" dirty="0"/>
              <a:t> account to</a:t>
            </a:r>
          </a:p>
          <a:p>
            <a:pPr lvl="1"/>
            <a:r>
              <a:rPr lang="en-US" sz="1600" dirty="0"/>
              <a:t>Check your balance</a:t>
            </a:r>
          </a:p>
          <a:p>
            <a:pPr lvl="1"/>
            <a:r>
              <a:rPr lang="en-US" sz="1600" dirty="0"/>
              <a:t>Review transactions</a:t>
            </a:r>
          </a:p>
          <a:p>
            <a:pPr lvl="1"/>
            <a:r>
              <a:rPr lang="en-US" sz="1600" dirty="0"/>
              <a:t>Review </a:t>
            </a:r>
            <a:r>
              <a:rPr lang="en-US" sz="1600" dirty="0" smtClean="0"/>
              <a:t>claims </a:t>
            </a:r>
            <a:endParaRPr lang="en-US" sz="1600" dirty="0"/>
          </a:p>
          <a:p>
            <a:pPr lvl="1"/>
            <a:r>
              <a:rPr lang="en-US" sz="1600" dirty="0"/>
              <a:t>Submit new claims or </a:t>
            </a:r>
            <a:r>
              <a:rPr lang="en-US" sz="1600" dirty="0" smtClean="0"/>
              <a:t>documents</a:t>
            </a:r>
            <a:endParaRPr lang="en-US" sz="1600"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27</a:t>
            </a:fld>
            <a:endParaRPr lang="en-US" dirty="0"/>
          </a:p>
        </p:txBody>
      </p:sp>
      <p:grpSp>
        <p:nvGrpSpPr>
          <p:cNvPr id="11" name="Group 10"/>
          <p:cNvGrpSpPr/>
          <p:nvPr/>
        </p:nvGrpSpPr>
        <p:grpSpPr>
          <a:xfrm>
            <a:off x="5810000" y="1504648"/>
            <a:ext cx="1463118" cy="3926188"/>
            <a:chOff x="6521199" y="1378851"/>
            <a:chExt cx="1601123" cy="4296516"/>
          </a:xfrm>
        </p:grpSpPr>
        <p:pic>
          <p:nvPicPr>
            <p:cNvPr id="1026" name="Picture 2" descr="C:\Users\tmccleve\Desktop\images\ResourcesIcons_03.png"/>
            <p:cNvPicPr>
              <a:picLocks noChangeAspect="1" noChangeArrowheads="1"/>
            </p:cNvPicPr>
            <p:nvPr/>
          </p:nvPicPr>
          <p:blipFill>
            <a:blip r:embed="rId2"/>
            <a:srcRect/>
            <a:stretch>
              <a:fillRect/>
            </a:stretch>
          </p:blipFill>
          <p:spPr bwMode="auto">
            <a:xfrm>
              <a:off x="6521199" y="4725930"/>
              <a:ext cx="1601122" cy="949437"/>
            </a:xfrm>
            <a:prstGeom prst="rect">
              <a:avLst/>
            </a:prstGeom>
            <a:noFill/>
          </p:spPr>
        </p:pic>
        <p:pic>
          <p:nvPicPr>
            <p:cNvPr id="1027" name="Picture 3" descr="C:\Users\tmccleve\Desktop\images\ResourcesIcons_01.png"/>
            <p:cNvPicPr>
              <a:picLocks noChangeAspect="1" noChangeArrowheads="1"/>
            </p:cNvPicPr>
            <p:nvPr/>
          </p:nvPicPr>
          <p:blipFill>
            <a:blip r:embed="rId3"/>
            <a:srcRect/>
            <a:stretch>
              <a:fillRect/>
            </a:stretch>
          </p:blipFill>
          <p:spPr bwMode="auto">
            <a:xfrm>
              <a:off x="6521200" y="1378851"/>
              <a:ext cx="1601122" cy="1730335"/>
            </a:xfrm>
            <a:prstGeom prst="rect">
              <a:avLst/>
            </a:prstGeom>
            <a:noFill/>
          </p:spPr>
        </p:pic>
        <p:pic>
          <p:nvPicPr>
            <p:cNvPr id="1028" name="Picture 4" descr="C:\Users\tmccleve\Desktop\images\ResourcesIcons_02.png"/>
            <p:cNvPicPr>
              <a:picLocks noChangeAspect="1" noChangeArrowheads="1"/>
            </p:cNvPicPr>
            <p:nvPr/>
          </p:nvPicPr>
          <p:blipFill>
            <a:blip r:embed="rId4"/>
            <a:srcRect/>
            <a:stretch>
              <a:fillRect/>
            </a:stretch>
          </p:blipFill>
          <p:spPr bwMode="auto">
            <a:xfrm>
              <a:off x="6521200" y="3344040"/>
              <a:ext cx="1601121" cy="1089886"/>
            </a:xfrm>
            <a:prstGeom prst="rect">
              <a:avLst/>
            </a:prstGeom>
            <a:noFill/>
          </p:spPr>
        </p:pic>
      </p:grpSp>
    </p:spTree>
    <p:extLst>
      <p:ext uri="{BB962C8B-B14F-4D97-AF65-F5344CB8AC3E}">
        <p14:creationId xmlns:p14="http://schemas.microsoft.com/office/powerpoint/2010/main" val="13889892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FSAs: a simple way to save</a:t>
            </a:r>
            <a:endParaRPr lang="en-US" dirty="0"/>
          </a:p>
        </p:txBody>
      </p:sp>
      <p:sp>
        <p:nvSpPr>
          <p:cNvPr id="4" name="Slide Number Placeholder 3"/>
          <p:cNvSpPr>
            <a:spLocks noGrp="1"/>
          </p:cNvSpPr>
          <p:nvPr>
            <p:ph type="sldNum" sz="quarter" idx="4294967295"/>
          </p:nvPr>
        </p:nvSpPr>
        <p:spPr>
          <a:xfrm>
            <a:off x="8742363" y="6337300"/>
            <a:ext cx="401637" cy="365125"/>
          </a:xfrm>
        </p:spPr>
        <p:txBody>
          <a:bodyPr/>
          <a:lstStyle/>
          <a:p>
            <a:fld id="{A286BF32-B86D-6541-A900-612697EEF507}" type="slidenum">
              <a:rPr lang="en-US" smtClean="0"/>
              <a:pPr/>
              <a:t>28</a:t>
            </a:fld>
            <a:endParaRPr lang="en-US" dirty="0"/>
          </a:p>
        </p:txBody>
      </p:sp>
    </p:spTree>
    <p:extLst>
      <p:ext uri="{BB962C8B-B14F-4D97-AF65-F5344CB8AC3E}">
        <p14:creationId xmlns:p14="http://schemas.microsoft.com/office/powerpoint/2010/main" val="42332707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FSAs?</a:t>
            </a:r>
            <a:endParaRPr lang="en-US"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29</a:t>
            </a:fld>
            <a:endParaRPr lang="en-US" dirty="0"/>
          </a:p>
        </p:txBody>
      </p:sp>
      <p:sp>
        <p:nvSpPr>
          <p:cNvPr id="5" name="Content Placeholder 4"/>
          <p:cNvSpPr txBox="1">
            <a:spLocks noGrp="1"/>
          </p:cNvSpPr>
          <p:nvPr>
            <p:ph idx="1"/>
          </p:nvPr>
        </p:nvSpPr>
        <p:spPr>
          <a:xfrm>
            <a:off x="838200" y="2169812"/>
            <a:ext cx="4362450" cy="2271391"/>
          </a:xfrm>
          <a:prstGeom prst="rect">
            <a:avLst/>
          </a:prstGeom>
          <a:noFill/>
        </p:spPr>
        <p:txBody>
          <a:bodyPr wrap="square" rtlCol="0">
            <a:spAutoFit/>
          </a:bodyPr>
          <a:lstStyle/>
          <a:p>
            <a:pPr marL="0" indent="0">
              <a:buNone/>
            </a:pPr>
            <a:r>
              <a:rPr lang="en-US" sz="2000" dirty="0" smtClean="0"/>
              <a:t>A simple way to save:</a:t>
            </a:r>
          </a:p>
          <a:p>
            <a:pPr marL="342900" indent="-342900">
              <a:buFont typeface="Arial" pitchFamily="34" charset="0"/>
              <a:buChar char="•"/>
            </a:pPr>
            <a:r>
              <a:rPr lang="en-US" sz="1600" dirty="0" smtClean="0"/>
              <a:t>Significant tax savings</a:t>
            </a:r>
          </a:p>
          <a:p>
            <a:pPr marL="342900" indent="-342900">
              <a:buFont typeface="Arial" pitchFamily="34" charset="0"/>
              <a:buChar char="•"/>
            </a:pPr>
            <a:r>
              <a:rPr lang="en-US" sz="1600" dirty="0" smtClean="0"/>
              <a:t>Convenient payroll contributions</a:t>
            </a:r>
          </a:p>
          <a:p>
            <a:pPr marL="342900" indent="-342900">
              <a:buFont typeface="Arial" pitchFamily="34" charset="0"/>
              <a:buChar char="•"/>
            </a:pPr>
            <a:r>
              <a:rPr lang="en-US" sz="1600" dirty="0" smtClean="0"/>
              <a:t>Easy to use payment options</a:t>
            </a:r>
          </a:p>
          <a:p>
            <a:pPr marL="342900" indent="-342900">
              <a:buFont typeface="Arial" pitchFamily="34" charset="0"/>
              <a:buChar char="•"/>
            </a:pPr>
            <a:r>
              <a:rPr lang="en-US" sz="1600" dirty="0" smtClean="0"/>
              <a:t>Pay for qualified medical expenses or </a:t>
            </a:r>
            <a:br>
              <a:rPr lang="en-US" sz="1600" dirty="0" smtClean="0"/>
            </a:br>
            <a:r>
              <a:rPr lang="en-US" sz="1600" dirty="0" smtClean="0"/>
              <a:t>for qualified dependent care</a:t>
            </a:r>
          </a:p>
          <a:p>
            <a:pPr marL="342900" indent="-342900">
              <a:buFont typeface="Arial" pitchFamily="34" charset="0"/>
              <a:buChar char="•"/>
            </a:pPr>
            <a:endParaRPr lang="en-US" sz="2400" dirty="0" smtClean="0"/>
          </a:p>
        </p:txBody>
      </p:sp>
      <p:pic>
        <p:nvPicPr>
          <p:cNvPr id="3" name="Picture 2" descr="Screen Shot 2013-07-17 at 10.53.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416" y="1765300"/>
            <a:ext cx="3112934" cy="3708400"/>
          </a:xfrm>
          <a:prstGeom prst="rect">
            <a:avLst/>
          </a:prstGeom>
        </p:spPr>
      </p:pic>
    </p:spTree>
    <p:extLst>
      <p:ext uri="{BB962C8B-B14F-4D97-AF65-F5344CB8AC3E}">
        <p14:creationId xmlns:p14="http://schemas.microsoft.com/office/powerpoint/2010/main" val="31075287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5-15 at 5.05.51 PM.png"/>
          <p:cNvPicPr>
            <a:picLocks noChangeAspect="1"/>
          </p:cNvPicPr>
          <p:nvPr/>
        </p:nvPicPr>
        <p:blipFill rotWithShape="1">
          <a:blip r:embed="rId2">
            <a:extLst>
              <a:ext uri="{28A0092B-C50C-407E-A947-70E740481C1C}">
                <a14:useLocalDpi xmlns:a14="http://schemas.microsoft.com/office/drawing/2010/main" val="0"/>
              </a:ext>
            </a:extLst>
          </a:blip>
          <a:srcRect l="17017" r="13746"/>
          <a:stretch/>
        </p:blipFill>
        <p:spPr>
          <a:xfrm>
            <a:off x="5815250" y="2226036"/>
            <a:ext cx="2673685" cy="3245100"/>
          </a:xfrm>
          <a:prstGeom prst="rect">
            <a:avLst/>
          </a:prstGeom>
        </p:spPr>
      </p:pic>
      <p:sp>
        <p:nvSpPr>
          <p:cNvPr id="2" name="Title 1"/>
          <p:cNvSpPr>
            <a:spLocks noGrp="1"/>
          </p:cNvSpPr>
          <p:nvPr>
            <p:ph type="title"/>
          </p:nvPr>
        </p:nvSpPr>
        <p:spPr/>
        <p:txBody>
          <a:bodyPr/>
          <a:lstStyle/>
          <a:p>
            <a:r>
              <a:rPr lang="en-US" dirty="0" smtClean="0"/>
              <a:t>Why HSAs?</a:t>
            </a:r>
            <a:endParaRPr lang="en-US" dirty="0"/>
          </a:p>
        </p:txBody>
      </p:sp>
      <p:sp>
        <p:nvSpPr>
          <p:cNvPr id="3" name="Content Placeholder 2"/>
          <p:cNvSpPr>
            <a:spLocks noGrp="1"/>
          </p:cNvSpPr>
          <p:nvPr>
            <p:ph idx="1"/>
          </p:nvPr>
        </p:nvSpPr>
        <p:spPr>
          <a:xfrm>
            <a:off x="390360" y="1644870"/>
            <a:ext cx="7176168" cy="4712002"/>
          </a:xfrm>
        </p:spPr>
        <p:txBody>
          <a:bodyPr/>
          <a:lstStyle/>
          <a:p>
            <a:pPr marL="0" indent="0">
              <a:buNone/>
            </a:pPr>
            <a:r>
              <a:rPr lang="en-US" dirty="0" smtClean="0"/>
              <a:t>Easy win in today’s complex health care system:</a:t>
            </a:r>
          </a:p>
          <a:p>
            <a:pPr lvl="1"/>
            <a:r>
              <a:rPr lang="en-US" dirty="0" smtClean="0"/>
              <a:t>Save now:</a:t>
            </a:r>
          </a:p>
          <a:p>
            <a:pPr lvl="2"/>
            <a:r>
              <a:rPr lang="en-US" dirty="0" smtClean="0"/>
              <a:t>Lower monthly insurance premiums</a:t>
            </a:r>
          </a:p>
          <a:p>
            <a:pPr lvl="2"/>
            <a:r>
              <a:rPr lang="en-US" dirty="0" smtClean="0"/>
              <a:t>HSA deposits aren’t taxed</a:t>
            </a:r>
          </a:p>
          <a:p>
            <a:pPr lvl="2"/>
            <a:r>
              <a:rPr lang="en-US" dirty="0" smtClean="0"/>
              <a:t>Typically lowers income tax liability</a:t>
            </a:r>
          </a:p>
          <a:p>
            <a:pPr lvl="1"/>
            <a:r>
              <a:rPr lang="en-US" dirty="0" smtClean="0"/>
              <a:t>Save for the future:</a:t>
            </a:r>
          </a:p>
          <a:p>
            <a:pPr lvl="2"/>
            <a:r>
              <a:rPr lang="en-US" dirty="0" smtClean="0"/>
              <a:t>HSA funds roll over from year to year</a:t>
            </a:r>
          </a:p>
          <a:p>
            <a:pPr lvl="2"/>
            <a:r>
              <a:rPr lang="en-US" dirty="0" smtClean="0"/>
              <a:t>Tax-free interest earned</a:t>
            </a:r>
          </a:p>
          <a:p>
            <a:pPr lvl="2"/>
            <a:r>
              <a:rPr lang="en-US" dirty="0" smtClean="0"/>
              <a:t>You keep the money even if you change</a:t>
            </a:r>
            <a:br>
              <a:rPr lang="en-US" dirty="0" smtClean="0"/>
            </a:br>
            <a:r>
              <a:rPr lang="en-US" dirty="0" smtClean="0"/>
              <a:t>jobs or insurance plans</a:t>
            </a:r>
          </a:p>
          <a:p>
            <a:pPr lvl="2"/>
            <a:r>
              <a:rPr lang="en-US" dirty="0" smtClean="0"/>
              <a:t>“Best-in-class” investment options</a:t>
            </a:r>
          </a:p>
          <a:p>
            <a:pPr lvl="1"/>
            <a:r>
              <a:rPr lang="en-US" dirty="0" smtClean="0"/>
              <a:t>You don’t have to change doctors</a:t>
            </a:r>
          </a:p>
        </p:txBody>
      </p:sp>
      <p:sp>
        <p:nvSpPr>
          <p:cNvPr id="4" name="Slide Number Placeholder 3"/>
          <p:cNvSpPr>
            <a:spLocks noGrp="1"/>
          </p:cNvSpPr>
          <p:nvPr>
            <p:ph type="sldNum" sz="quarter" idx="12"/>
          </p:nvPr>
        </p:nvSpPr>
        <p:spPr/>
        <p:txBody>
          <a:bodyPr/>
          <a:lstStyle/>
          <a:p>
            <a:fld id="{A286BF32-B86D-6541-A900-612697EEF507}" type="slidenum">
              <a:rPr lang="en-US" smtClean="0"/>
              <a:pPr/>
              <a:t>3</a:t>
            </a:fld>
            <a:endParaRPr lang="en-US" dirty="0"/>
          </a:p>
        </p:txBody>
      </p:sp>
    </p:spTree>
    <p:extLst>
      <p:ext uri="{BB962C8B-B14F-4D97-AF65-F5344CB8AC3E}">
        <p14:creationId xmlns:p14="http://schemas.microsoft.com/office/powerpoint/2010/main" val="14409615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FSA</a:t>
            </a:r>
            <a:endParaRPr lang="en-US" dirty="0"/>
          </a:p>
        </p:txBody>
      </p:sp>
      <p:sp>
        <p:nvSpPr>
          <p:cNvPr id="3" name="Content Placeholder 2"/>
          <p:cNvSpPr>
            <a:spLocks noGrp="1"/>
          </p:cNvSpPr>
          <p:nvPr>
            <p:ph idx="1"/>
          </p:nvPr>
        </p:nvSpPr>
        <p:spPr>
          <a:xfrm>
            <a:off x="704850" y="2277762"/>
            <a:ext cx="3848100" cy="2802238"/>
          </a:xfrm>
        </p:spPr>
        <p:txBody>
          <a:bodyPr>
            <a:normAutofit/>
          </a:bodyPr>
          <a:lstStyle/>
          <a:p>
            <a:pPr lvl="1">
              <a:buFont typeface="Arial"/>
              <a:buChar char="•"/>
            </a:pPr>
            <a:r>
              <a:rPr lang="en-US" sz="1600" dirty="0" smtClean="0"/>
              <a:t>Pre-tax payroll contributions</a:t>
            </a:r>
          </a:p>
          <a:p>
            <a:pPr lvl="1">
              <a:buFont typeface="Arial"/>
              <a:buChar char="•"/>
            </a:pPr>
            <a:r>
              <a:rPr lang="en-US" sz="1600" dirty="0"/>
              <a:t>Can be used to pay for qualified medical </a:t>
            </a:r>
            <a:r>
              <a:rPr lang="en-US" sz="1600" dirty="0" smtClean="0"/>
              <a:t>expenses</a:t>
            </a:r>
          </a:p>
          <a:p>
            <a:pPr lvl="1">
              <a:buFont typeface="Arial"/>
              <a:buChar char="•"/>
            </a:pPr>
            <a:r>
              <a:rPr lang="en-US" sz="1600" dirty="0" smtClean="0"/>
              <a:t>Entire fund amount available at the beginning of the plan year</a:t>
            </a:r>
          </a:p>
          <a:p>
            <a:pPr lvl="1">
              <a:buFont typeface="Arial"/>
              <a:buChar char="•"/>
            </a:pPr>
            <a:r>
              <a:rPr lang="en-US" sz="1600" dirty="0" smtClean="0"/>
              <a:t>IRS maximum contributions per family: $2500</a:t>
            </a:r>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30</a:t>
            </a:fld>
            <a:endParaRPr lang="en-US" dirty="0"/>
          </a:p>
        </p:txBody>
      </p:sp>
      <p:pic>
        <p:nvPicPr>
          <p:cNvPr id="5" name="Picture 4" descr="Screen Shot 2013-07-03 at 4.15.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512" y="1746250"/>
            <a:ext cx="847529" cy="2780832"/>
          </a:xfrm>
          <a:prstGeom prst="rect">
            <a:avLst/>
          </a:prstGeom>
        </p:spPr>
      </p:pic>
      <p:pic>
        <p:nvPicPr>
          <p:cNvPr id="6" name="Picture 5" descr="Screen Shot 2013-07-03 at 1.57.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512" y="4520264"/>
            <a:ext cx="921165" cy="864068"/>
          </a:xfrm>
          <a:prstGeom prst="rect">
            <a:avLst/>
          </a:prstGeom>
        </p:spPr>
      </p:pic>
      <p:pic>
        <p:nvPicPr>
          <p:cNvPr id="7" name="Picture 6" descr="doctor.png"/>
          <p:cNvPicPr>
            <a:picLocks noChangeAspect="1"/>
          </p:cNvPicPr>
          <p:nvPr/>
        </p:nvPicPr>
        <p:blipFill>
          <a:blip r:embed="rId5"/>
          <a:stretch>
            <a:fillRect/>
          </a:stretch>
        </p:blipFill>
        <p:spPr>
          <a:xfrm>
            <a:off x="4982499" y="1667996"/>
            <a:ext cx="1657486" cy="3716336"/>
          </a:xfrm>
          <a:prstGeom prst="rect">
            <a:avLst/>
          </a:prstGeom>
        </p:spPr>
      </p:pic>
    </p:spTree>
    <p:extLst>
      <p:ext uri="{BB962C8B-B14F-4D97-AF65-F5344CB8AC3E}">
        <p14:creationId xmlns:p14="http://schemas.microsoft.com/office/powerpoint/2010/main" val="118365887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Limited-purpose FSA</a:t>
            </a:r>
            <a:endParaRPr lang="en-US" dirty="0"/>
          </a:p>
        </p:txBody>
      </p:sp>
      <p:sp>
        <p:nvSpPr>
          <p:cNvPr id="3" name="Content Placeholder 2"/>
          <p:cNvSpPr>
            <a:spLocks noGrp="1"/>
          </p:cNvSpPr>
          <p:nvPr>
            <p:ph idx="1"/>
          </p:nvPr>
        </p:nvSpPr>
        <p:spPr>
          <a:xfrm>
            <a:off x="1060450" y="2000250"/>
            <a:ext cx="4241800" cy="4125914"/>
          </a:xfrm>
        </p:spPr>
        <p:txBody>
          <a:bodyPr>
            <a:normAutofit/>
          </a:bodyPr>
          <a:lstStyle/>
          <a:p>
            <a:pPr lvl="1">
              <a:buFont typeface="Arial"/>
              <a:buChar char="•"/>
            </a:pPr>
            <a:r>
              <a:rPr lang="en-US" sz="1600" dirty="0" smtClean="0"/>
              <a:t>Tax-free payroll contributions</a:t>
            </a:r>
          </a:p>
          <a:p>
            <a:pPr lvl="1">
              <a:buFont typeface="Arial"/>
              <a:buChar char="•"/>
            </a:pPr>
            <a:r>
              <a:rPr lang="en-US" sz="1600" dirty="0" smtClean="0"/>
              <a:t>Funds available up front at the beginning of the plan year</a:t>
            </a:r>
          </a:p>
          <a:p>
            <a:pPr lvl="1">
              <a:buFont typeface="Arial"/>
              <a:buChar char="•"/>
            </a:pPr>
            <a:r>
              <a:rPr lang="en-US" sz="1600" dirty="0" smtClean="0"/>
              <a:t>Used in conjunction with a health savings account (HSA)</a:t>
            </a:r>
          </a:p>
          <a:p>
            <a:pPr lvl="1">
              <a:buFont typeface="Arial"/>
              <a:buChar char="•"/>
            </a:pPr>
            <a:r>
              <a:rPr lang="en-US" sz="1600" dirty="0" smtClean="0"/>
              <a:t>Can be used for dental and/or vision expenses only</a:t>
            </a:r>
          </a:p>
          <a:p>
            <a:pPr lvl="1">
              <a:buFont typeface="Arial"/>
              <a:buChar char="•"/>
            </a:pPr>
            <a:r>
              <a:rPr lang="en-US" sz="1600" dirty="0" smtClean="0"/>
              <a:t>Allows you to maximize you pre-tax HSA contributions and contribute additional pre-tax dollars to your LPFSA</a:t>
            </a:r>
            <a:endParaRPr lang="en-US" sz="1600"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31</a:t>
            </a:fld>
            <a:endParaRPr lang="en-US" dirty="0"/>
          </a:p>
        </p:txBody>
      </p:sp>
      <p:pic>
        <p:nvPicPr>
          <p:cNvPr id="5" name="Picture 4" descr="Screen Shot 2013-07-03 at 4.15.55 PM.png"/>
          <p:cNvPicPr>
            <a:picLocks noChangeAspect="1"/>
          </p:cNvPicPr>
          <p:nvPr/>
        </p:nvPicPr>
        <p:blipFill rotWithShape="1">
          <a:blip r:embed="rId2">
            <a:extLst>
              <a:ext uri="{28A0092B-C50C-407E-A947-70E740481C1C}">
                <a14:useLocalDpi xmlns:a14="http://schemas.microsoft.com/office/drawing/2010/main" val="0"/>
              </a:ext>
            </a:extLst>
          </a:blip>
          <a:srcRect b="34920"/>
          <a:stretch/>
        </p:blipFill>
        <p:spPr>
          <a:xfrm>
            <a:off x="5600700" y="1822449"/>
            <a:ext cx="1619250" cy="3457625"/>
          </a:xfrm>
          <a:prstGeom prst="rect">
            <a:avLst/>
          </a:prstGeom>
        </p:spPr>
      </p:pic>
    </p:spTree>
    <p:extLst>
      <p:ext uri="{BB962C8B-B14F-4D97-AF65-F5344CB8AC3E}">
        <p14:creationId xmlns:p14="http://schemas.microsoft.com/office/powerpoint/2010/main" val="7240824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started today!</a:t>
            </a:r>
            <a:endParaRPr lang="en-US" dirty="0"/>
          </a:p>
        </p:txBody>
      </p:sp>
      <p:sp>
        <p:nvSpPr>
          <p:cNvPr id="3" name="Content Placeholder 2"/>
          <p:cNvSpPr>
            <a:spLocks noGrp="1"/>
          </p:cNvSpPr>
          <p:nvPr>
            <p:ph idx="1"/>
          </p:nvPr>
        </p:nvSpPr>
        <p:spPr>
          <a:xfrm>
            <a:off x="717550" y="1522112"/>
            <a:ext cx="4502150" cy="4332588"/>
          </a:xfrm>
        </p:spPr>
        <p:txBody>
          <a:bodyPr>
            <a:normAutofit/>
          </a:bodyPr>
          <a:lstStyle/>
          <a:p>
            <a:r>
              <a:rPr lang="en-US" sz="2000" dirty="0" smtClean="0"/>
              <a:t>Sign up</a:t>
            </a:r>
          </a:p>
          <a:p>
            <a:pPr lvl="1"/>
            <a:r>
              <a:rPr lang="en-US" sz="1600" dirty="0" smtClean="0"/>
              <a:t>Each plan year during open enrollment</a:t>
            </a:r>
          </a:p>
          <a:p>
            <a:pPr lvl="1"/>
            <a:r>
              <a:rPr lang="en-US" sz="1600" dirty="0" smtClean="0"/>
              <a:t>Choose election amount for the year (typically cannot change)</a:t>
            </a:r>
          </a:p>
          <a:p>
            <a:r>
              <a:rPr lang="en-US" sz="2000" dirty="0" smtClean="0"/>
              <a:t>Contribute</a:t>
            </a:r>
          </a:p>
          <a:p>
            <a:pPr lvl="1"/>
            <a:r>
              <a:rPr lang="en-US" sz="1600" dirty="0" smtClean="0"/>
              <a:t>Pre-tax through payroll</a:t>
            </a:r>
          </a:p>
          <a:p>
            <a:pPr lvl="1"/>
            <a:r>
              <a:rPr lang="en-US" sz="1600" dirty="0"/>
              <a:t>A</a:t>
            </a:r>
            <a:r>
              <a:rPr lang="en-US" sz="1600" dirty="0" smtClean="0"/>
              <a:t>mount withheld from your paycheck is typically equal each pay period</a:t>
            </a:r>
          </a:p>
          <a:p>
            <a:r>
              <a:rPr lang="en-US" sz="2000" dirty="0" smtClean="0"/>
              <a:t>Use your funds</a:t>
            </a:r>
          </a:p>
          <a:p>
            <a:pPr lvl="1"/>
            <a:r>
              <a:rPr lang="en-US" sz="1600" dirty="0" smtClean="0"/>
              <a:t>Pay with your HealthEquity debit card</a:t>
            </a:r>
          </a:p>
          <a:p>
            <a:pPr lvl="1"/>
            <a:r>
              <a:rPr lang="en-US" sz="1600" dirty="0" smtClean="0"/>
              <a:t>Submit through the HealthEquity online tool for reimbursement</a:t>
            </a:r>
          </a:p>
          <a:p>
            <a:pPr lvl="1"/>
            <a:r>
              <a:rPr lang="en-US" sz="1600" b="1" dirty="0" smtClean="0"/>
              <a:t>Remember to save ALL receipts</a:t>
            </a:r>
            <a:endParaRPr lang="en-US" sz="1600" b="1"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32</a:t>
            </a:fld>
            <a:endParaRPr lang="en-US" dirty="0"/>
          </a:p>
        </p:txBody>
      </p:sp>
      <p:pic>
        <p:nvPicPr>
          <p:cNvPr id="5" name="Picture 4" descr="Screen Shot 2013-07-17 at 3.00.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70" y="1522112"/>
            <a:ext cx="2471100" cy="3981450"/>
          </a:xfrm>
          <a:prstGeom prst="rect">
            <a:avLst/>
          </a:prstGeom>
        </p:spPr>
      </p:pic>
    </p:spTree>
    <p:extLst>
      <p:ext uri="{BB962C8B-B14F-4D97-AF65-F5344CB8AC3E}">
        <p14:creationId xmlns:p14="http://schemas.microsoft.com/office/powerpoint/2010/main" val="23404962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it or lose it</a:t>
            </a:r>
            <a:endParaRPr lang="en-US" dirty="0"/>
          </a:p>
        </p:txBody>
      </p:sp>
      <p:sp>
        <p:nvSpPr>
          <p:cNvPr id="3" name="Content Placeholder 2"/>
          <p:cNvSpPr>
            <a:spLocks noGrp="1"/>
          </p:cNvSpPr>
          <p:nvPr>
            <p:ph idx="1"/>
          </p:nvPr>
        </p:nvSpPr>
        <p:spPr>
          <a:xfrm>
            <a:off x="450850" y="1943100"/>
            <a:ext cx="4070350" cy="3524250"/>
          </a:xfrm>
        </p:spPr>
        <p:txBody>
          <a:bodyPr>
            <a:normAutofit/>
          </a:bodyPr>
          <a:lstStyle/>
          <a:p>
            <a:pPr lvl="1"/>
            <a:r>
              <a:rPr lang="en-US" sz="1600" dirty="0" smtClean="0"/>
              <a:t>FSA funds do not roll over from year to year</a:t>
            </a:r>
          </a:p>
          <a:p>
            <a:pPr lvl="1"/>
            <a:endParaRPr lang="en-US" sz="1600" dirty="0" smtClean="0"/>
          </a:p>
          <a:p>
            <a:pPr lvl="1"/>
            <a:r>
              <a:rPr lang="en-US" sz="1600" dirty="0" smtClean="0"/>
              <a:t>You must use all FSA dollars within the plan year or forfeit them</a:t>
            </a:r>
          </a:p>
          <a:p>
            <a:pPr lvl="1"/>
            <a:endParaRPr lang="en-US" sz="1600" dirty="0" smtClean="0"/>
          </a:p>
          <a:p>
            <a:pPr lvl="1"/>
            <a:r>
              <a:rPr lang="en-US" sz="1600" dirty="0" smtClean="0"/>
              <a:t>BMC- </a:t>
            </a:r>
            <a:r>
              <a:rPr lang="en-US" sz="1600" dirty="0" err="1" smtClean="0"/>
              <a:t>HealthNet</a:t>
            </a:r>
            <a:r>
              <a:rPr lang="en-US" sz="1600" dirty="0" smtClean="0"/>
              <a:t> will provide </a:t>
            </a:r>
            <a:r>
              <a:rPr lang="en-US" sz="1600" dirty="0"/>
              <a:t>a 90 day </a:t>
            </a:r>
            <a:r>
              <a:rPr lang="en-US" sz="1600" dirty="0" smtClean="0"/>
              <a:t>run-out </a:t>
            </a:r>
            <a:r>
              <a:rPr lang="en-US" sz="1600" dirty="0"/>
              <a:t>period after close of the plan year (through March 31)to submit reimbursement requests for expenses incurred in the prior </a:t>
            </a:r>
            <a:r>
              <a:rPr lang="en-US" sz="1600"/>
              <a:t>year</a:t>
            </a:r>
            <a:r>
              <a:rPr lang="en-US" sz="1600" smtClean="0"/>
              <a:t>.</a:t>
            </a:r>
            <a:endParaRPr lang="en-US" sz="1600"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33</a:t>
            </a:fld>
            <a:endParaRPr lang="en-US" dirty="0"/>
          </a:p>
        </p:txBody>
      </p:sp>
      <p:pic>
        <p:nvPicPr>
          <p:cNvPr id="5" name="Picture 4" descr="Screen Shot 2013-07-17 at 3.08.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405" y="1765300"/>
            <a:ext cx="2607965" cy="3505200"/>
          </a:xfrm>
          <a:prstGeom prst="rect">
            <a:avLst/>
          </a:prstGeom>
        </p:spPr>
      </p:pic>
    </p:spTree>
    <p:extLst>
      <p:ext uri="{BB962C8B-B14F-4D97-AF65-F5344CB8AC3E}">
        <p14:creationId xmlns:p14="http://schemas.microsoft.com/office/powerpoint/2010/main" val="4038069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4000"/>
                                        <p:tgtEl>
                                          <p:spTgt spid="5"/>
                                        </p:tgtEl>
                                      </p:cBhvr>
                                    </p:animEffect>
                                    <p:set>
                                      <p:cBhvr>
                                        <p:cTn id="7" dur="1" fill="hold">
                                          <p:stCondLst>
                                            <p:cond delay="3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Powerful tools</a:t>
            </a:r>
            <a:endParaRPr lang="en-US" dirty="0"/>
          </a:p>
        </p:txBody>
      </p:sp>
      <p:sp>
        <p:nvSpPr>
          <p:cNvPr id="3" name="Content Placeholder 2"/>
          <p:cNvSpPr>
            <a:spLocks noGrp="1"/>
          </p:cNvSpPr>
          <p:nvPr>
            <p:ph idx="1"/>
          </p:nvPr>
        </p:nvSpPr>
        <p:spPr>
          <a:xfrm>
            <a:off x="457200" y="1414162"/>
            <a:ext cx="5494020" cy="4712002"/>
          </a:xfrm>
        </p:spPr>
        <p:txBody>
          <a:bodyPr>
            <a:normAutofit lnSpcReduction="10000"/>
          </a:bodyPr>
          <a:lstStyle/>
          <a:p>
            <a:r>
              <a:rPr lang="en-US" dirty="0" smtClean="0"/>
              <a:t>Convenient access</a:t>
            </a:r>
          </a:p>
          <a:p>
            <a:pPr lvl="1"/>
            <a:r>
              <a:rPr lang="en-US" dirty="0"/>
              <a:t>D</a:t>
            </a:r>
            <a:r>
              <a:rPr lang="en-US" dirty="0" smtClean="0"/>
              <a:t>ebit card</a:t>
            </a:r>
          </a:p>
          <a:p>
            <a:pPr lvl="1"/>
            <a:r>
              <a:rPr lang="en-US" dirty="0" smtClean="0"/>
              <a:t>Online</a:t>
            </a:r>
          </a:p>
          <a:p>
            <a:pPr lvl="1"/>
            <a:r>
              <a:rPr lang="en-US" dirty="0" smtClean="0"/>
              <a:t>Using our free HealthEquity mobile app</a:t>
            </a:r>
          </a:p>
          <a:p>
            <a:pPr lvl="1"/>
            <a:r>
              <a:rPr lang="en-US" dirty="0" smtClean="0"/>
              <a:t>By telephone 24/7/365</a:t>
            </a:r>
          </a:p>
          <a:p>
            <a:pPr lvl="1"/>
            <a:endParaRPr lang="en-US" dirty="0"/>
          </a:p>
          <a:p>
            <a:r>
              <a:rPr lang="en-US" dirty="0"/>
              <a:t>Use your </a:t>
            </a:r>
            <a:r>
              <a:rPr lang="en-US" dirty="0" err="1"/>
              <a:t>HealthEquity</a:t>
            </a:r>
            <a:r>
              <a:rPr lang="en-US" dirty="0"/>
              <a:t> account to</a:t>
            </a:r>
          </a:p>
          <a:p>
            <a:pPr lvl="1"/>
            <a:r>
              <a:rPr lang="en-US" dirty="0"/>
              <a:t>Check your balance</a:t>
            </a:r>
          </a:p>
          <a:p>
            <a:pPr lvl="1"/>
            <a:r>
              <a:rPr lang="en-US" dirty="0"/>
              <a:t>Review transactions</a:t>
            </a:r>
          </a:p>
          <a:p>
            <a:pPr lvl="1"/>
            <a:r>
              <a:rPr lang="en-US" dirty="0"/>
              <a:t>Review </a:t>
            </a:r>
            <a:r>
              <a:rPr lang="en-US" dirty="0" smtClean="0"/>
              <a:t>claims </a:t>
            </a:r>
            <a:endParaRPr lang="en-US" dirty="0"/>
          </a:p>
          <a:p>
            <a:pPr lvl="1"/>
            <a:r>
              <a:rPr lang="en-US" dirty="0"/>
              <a:t>Submit new claims or documents</a:t>
            </a:r>
          </a:p>
          <a:p>
            <a:pPr lvl="1"/>
            <a:r>
              <a:rPr lang="en-US" dirty="0"/>
              <a:t>Send payments and reimbursements</a:t>
            </a:r>
          </a:p>
          <a:p>
            <a:pPr lvl="1"/>
            <a:r>
              <a:rPr lang="en-US" dirty="0"/>
              <a:t>Access tax documents</a:t>
            </a:r>
          </a:p>
          <a:p>
            <a:endParaRPr lang="en-US" dirty="0" smtClean="0"/>
          </a:p>
        </p:txBody>
      </p:sp>
      <p:sp>
        <p:nvSpPr>
          <p:cNvPr id="4" name="Slide Number Placeholder 3"/>
          <p:cNvSpPr>
            <a:spLocks noGrp="1"/>
          </p:cNvSpPr>
          <p:nvPr>
            <p:ph type="sldNum" sz="quarter" idx="12"/>
          </p:nvPr>
        </p:nvSpPr>
        <p:spPr/>
        <p:txBody>
          <a:bodyPr/>
          <a:lstStyle/>
          <a:p>
            <a:fld id="{A286BF32-B86D-6541-A900-612697EEF507}" type="slidenum">
              <a:rPr lang="en-US" smtClean="0"/>
              <a:pPr/>
              <a:t>34</a:t>
            </a:fld>
            <a:endParaRPr lang="en-US" dirty="0"/>
          </a:p>
        </p:txBody>
      </p:sp>
      <p:grpSp>
        <p:nvGrpSpPr>
          <p:cNvPr id="11" name="Group 10"/>
          <p:cNvGrpSpPr/>
          <p:nvPr/>
        </p:nvGrpSpPr>
        <p:grpSpPr>
          <a:xfrm>
            <a:off x="6521199" y="1414162"/>
            <a:ext cx="1601123" cy="4296516"/>
            <a:chOff x="6521199" y="1378851"/>
            <a:chExt cx="1601123" cy="4296516"/>
          </a:xfrm>
        </p:grpSpPr>
        <p:pic>
          <p:nvPicPr>
            <p:cNvPr id="1026" name="Picture 2" descr="C:\Users\tmccleve\Desktop\images\ResourcesIcons_03.png"/>
            <p:cNvPicPr>
              <a:picLocks noChangeAspect="1" noChangeArrowheads="1"/>
            </p:cNvPicPr>
            <p:nvPr/>
          </p:nvPicPr>
          <p:blipFill>
            <a:blip r:embed="rId2"/>
            <a:srcRect/>
            <a:stretch>
              <a:fillRect/>
            </a:stretch>
          </p:blipFill>
          <p:spPr bwMode="auto">
            <a:xfrm>
              <a:off x="6521199" y="4725930"/>
              <a:ext cx="1601122" cy="949437"/>
            </a:xfrm>
            <a:prstGeom prst="rect">
              <a:avLst/>
            </a:prstGeom>
            <a:noFill/>
          </p:spPr>
        </p:pic>
        <p:pic>
          <p:nvPicPr>
            <p:cNvPr id="1027" name="Picture 3" descr="C:\Users\tmccleve\Desktop\images\ResourcesIcons_01.png"/>
            <p:cNvPicPr>
              <a:picLocks noChangeAspect="1" noChangeArrowheads="1"/>
            </p:cNvPicPr>
            <p:nvPr/>
          </p:nvPicPr>
          <p:blipFill>
            <a:blip r:embed="rId3"/>
            <a:srcRect/>
            <a:stretch>
              <a:fillRect/>
            </a:stretch>
          </p:blipFill>
          <p:spPr bwMode="auto">
            <a:xfrm>
              <a:off x="6521200" y="1378851"/>
              <a:ext cx="1601122" cy="1730335"/>
            </a:xfrm>
            <a:prstGeom prst="rect">
              <a:avLst/>
            </a:prstGeom>
            <a:noFill/>
          </p:spPr>
        </p:pic>
        <p:pic>
          <p:nvPicPr>
            <p:cNvPr id="1028" name="Picture 4" descr="C:\Users\tmccleve\Desktop\images\ResourcesIcons_02.png"/>
            <p:cNvPicPr>
              <a:picLocks noChangeAspect="1" noChangeArrowheads="1"/>
            </p:cNvPicPr>
            <p:nvPr/>
          </p:nvPicPr>
          <p:blipFill>
            <a:blip r:embed="rId4"/>
            <a:srcRect/>
            <a:stretch>
              <a:fillRect/>
            </a:stretch>
          </p:blipFill>
          <p:spPr bwMode="auto">
            <a:xfrm>
              <a:off x="6521200" y="3344040"/>
              <a:ext cx="1601121" cy="1089886"/>
            </a:xfrm>
            <a:prstGeom prst="rect">
              <a:avLst/>
            </a:prstGeom>
            <a:noFill/>
          </p:spPr>
        </p:pic>
      </p:grpSp>
    </p:spTree>
    <p:extLst>
      <p:ext uri="{BB962C8B-B14F-4D97-AF65-F5344CB8AC3E}">
        <p14:creationId xmlns:p14="http://schemas.microsoft.com/office/powerpoint/2010/main" val="13811134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smtClean="0">
                <a:hlinkClick r:id="rId2"/>
              </a:rPr>
              <a:t>www.healthequity.com/ed/fsalearn</a:t>
            </a:r>
            <a:endParaRPr lang="en-US" smtClean="0"/>
          </a:p>
          <a:p>
            <a:endParaRPr lang="en-US"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35</a:t>
            </a:fld>
            <a:endParaRPr lang="en-US" dirty="0"/>
          </a:p>
        </p:txBody>
      </p:sp>
    </p:spTree>
    <p:extLst>
      <p:ext uri="{BB962C8B-B14F-4D97-AF65-F5344CB8AC3E}">
        <p14:creationId xmlns:p14="http://schemas.microsoft.com/office/powerpoint/2010/main" val="1978869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a:xfrm>
            <a:off x="8629136" y="6337300"/>
            <a:ext cx="402109" cy="365125"/>
          </a:xfrm>
        </p:spPr>
        <p:txBody>
          <a:bodyPr/>
          <a:lstStyle/>
          <a:p>
            <a:fld id="{A286BF32-B86D-6541-A900-612697EEF507}" type="slidenum">
              <a:rPr lang="en-US" smtClean="0"/>
              <a:t>36</a:t>
            </a:fld>
            <a:endParaRPr lang="en-US" dirty="0"/>
          </a:p>
        </p:txBody>
      </p:sp>
      <p:sp>
        <p:nvSpPr>
          <p:cNvPr id="7" name="Rectangle 2"/>
          <p:cNvSpPr txBox="1">
            <a:spLocks noChangeArrowheads="1"/>
          </p:cNvSpPr>
          <p:nvPr/>
        </p:nvSpPr>
        <p:spPr>
          <a:xfrm>
            <a:off x="609600" y="241300"/>
            <a:ext cx="6324600" cy="6985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r>
              <a:rPr lang="en-US" dirty="0" smtClean="0">
                <a:latin typeface="Arial" charset="0"/>
                <a:cs typeface="Arial" charset="0"/>
              </a:rPr>
              <a:t>New HealthEquity mobile app</a:t>
            </a:r>
          </a:p>
        </p:txBody>
      </p:sp>
      <p:sp>
        <p:nvSpPr>
          <p:cNvPr id="8" name="Text Box 45"/>
          <p:cNvSpPr txBox="1">
            <a:spLocks noChangeArrowheads="1"/>
          </p:cNvSpPr>
          <p:nvPr/>
        </p:nvSpPr>
        <p:spPr bwMode="auto">
          <a:xfrm>
            <a:off x="3273321" y="2285479"/>
            <a:ext cx="5207002" cy="2862322"/>
          </a:xfrm>
          <a:prstGeom prst="rect">
            <a:avLst/>
          </a:prstGeom>
          <a:noFill/>
          <a:ln w="9525">
            <a:noFill/>
            <a:miter lim="800000"/>
            <a:headEnd/>
            <a:tailEnd/>
          </a:ln>
          <a:effectLst>
            <a:prstShdw prst="shdw17" dist="17961" dir="2700000">
              <a:srgbClr val="3EABD2">
                <a:gamma/>
                <a:shade val="60000"/>
                <a:invGamma/>
                <a:alpha val="50000"/>
              </a:srgbClr>
            </a:prstShdw>
          </a:effectLst>
        </p:spPr>
        <p:txBody>
          <a:bodyPr wrap="square">
            <a:spAutoFit/>
          </a:bodyPr>
          <a:lstStyle/>
          <a:p>
            <a:pPr marL="342900" indent="-342900">
              <a:buFont typeface="Arial"/>
              <a:buChar char="•"/>
            </a:pPr>
            <a:r>
              <a:rPr lang="en-US" sz="2000" dirty="0">
                <a:solidFill>
                  <a:schemeClr val="tx2"/>
                </a:solidFill>
              </a:rPr>
              <a:t>On-the-go </a:t>
            </a:r>
            <a:r>
              <a:rPr lang="en-US" sz="2000" dirty="0" smtClean="0">
                <a:solidFill>
                  <a:schemeClr val="tx2"/>
                </a:solidFill>
              </a:rPr>
              <a:t>access for all account </a:t>
            </a:r>
            <a:r>
              <a:rPr lang="en-US" sz="2000" dirty="0">
                <a:solidFill>
                  <a:schemeClr val="tx2"/>
                </a:solidFill>
              </a:rPr>
              <a:t>types</a:t>
            </a:r>
          </a:p>
          <a:p>
            <a:pPr marL="342900" indent="-342900">
              <a:buFont typeface="Arial"/>
              <a:buChar char="•"/>
            </a:pPr>
            <a:r>
              <a:rPr lang="en-US" sz="2000" dirty="0">
                <a:solidFill>
                  <a:schemeClr val="tx2"/>
                </a:solidFill>
              </a:rPr>
              <a:t>Take a photo of documentation with phone and link to claims and payments</a:t>
            </a:r>
          </a:p>
          <a:p>
            <a:pPr marL="342900" indent="-342900">
              <a:buFont typeface="Arial"/>
              <a:buChar char="•"/>
            </a:pPr>
            <a:r>
              <a:rPr lang="en-US" sz="2000" dirty="0">
                <a:solidFill>
                  <a:schemeClr val="tx2"/>
                </a:solidFill>
              </a:rPr>
              <a:t>Send payments and reimbursements from HSA</a:t>
            </a:r>
          </a:p>
          <a:p>
            <a:pPr marL="342900" indent="-342900">
              <a:buFont typeface="Arial"/>
              <a:buChar char="•"/>
            </a:pPr>
            <a:r>
              <a:rPr lang="en-US" sz="2000" dirty="0">
                <a:solidFill>
                  <a:schemeClr val="tx2"/>
                </a:solidFill>
              </a:rPr>
              <a:t>Manage debit card transactions</a:t>
            </a:r>
          </a:p>
          <a:p>
            <a:pPr marL="342900" indent="-342900">
              <a:buFont typeface="Arial"/>
              <a:buChar char="•"/>
            </a:pPr>
            <a:r>
              <a:rPr lang="en-US" sz="2000" dirty="0">
                <a:solidFill>
                  <a:schemeClr val="tx2"/>
                </a:solidFill>
              </a:rPr>
              <a:t>View claims status </a:t>
            </a:r>
          </a:p>
          <a:p>
            <a:endParaRPr lang="en-US" sz="2000" dirty="0">
              <a:solidFill>
                <a:schemeClr val="tx2"/>
              </a:solidFill>
            </a:endParaRPr>
          </a:p>
          <a:p>
            <a:r>
              <a:rPr lang="en-US" sz="2000" b="1" dirty="0" smtClean="0">
                <a:solidFill>
                  <a:schemeClr val="accent2"/>
                </a:solidFill>
              </a:rPr>
              <a:t>Available for </a:t>
            </a:r>
            <a:r>
              <a:rPr lang="en-US" sz="2000" b="1" dirty="0" err="1" smtClean="0">
                <a:solidFill>
                  <a:schemeClr val="accent2"/>
                </a:solidFill>
              </a:rPr>
              <a:t>iOS</a:t>
            </a:r>
            <a:r>
              <a:rPr lang="en-US" sz="2000" b="1" dirty="0" smtClean="0">
                <a:solidFill>
                  <a:schemeClr val="accent2"/>
                </a:solidFill>
              </a:rPr>
              <a:t> and Android</a:t>
            </a:r>
            <a:endParaRPr lang="en-US" sz="2000" b="1" dirty="0">
              <a:solidFill>
                <a:schemeClr val="accent2"/>
              </a:solidFill>
            </a:endParaRPr>
          </a:p>
        </p:txBody>
      </p:sp>
      <p:sp>
        <p:nvSpPr>
          <p:cNvPr id="9" name="TextBox 8"/>
          <p:cNvSpPr txBox="1"/>
          <p:nvPr/>
        </p:nvSpPr>
        <p:spPr>
          <a:xfrm>
            <a:off x="3240545" y="1622969"/>
            <a:ext cx="4912398" cy="523220"/>
          </a:xfrm>
          <a:prstGeom prst="rect">
            <a:avLst/>
          </a:prstGeom>
          <a:noFill/>
        </p:spPr>
        <p:txBody>
          <a:bodyPr wrap="none" rtlCol="0">
            <a:spAutoFit/>
          </a:bodyPr>
          <a:lstStyle/>
          <a:p>
            <a:r>
              <a:rPr lang="en-US" sz="2800" b="1" dirty="0" smtClean="0">
                <a:solidFill>
                  <a:schemeClr val="accent3"/>
                </a:solidFill>
              </a:rPr>
              <a:t>Convenient, powerful tools:</a:t>
            </a:r>
            <a:endParaRPr lang="en-US" sz="2800" b="1" dirty="0">
              <a:solidFill>
                <a:schemeClr val="accent3"/>
              </a:solidFill>
            </a:endParaRPr>
          </a:p>
        </p:txBody>
      </p:sp>
      <p:pic>
        <p:nvPicPr>
          <p:cNvPr id="10" name="Picture 9" descr="log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95400"/>
            <a:ext cx="2223052" cy="4648200"/>
          </a:xfrm>
          <a:prstGeom prst="rect">
            <a:avLst/>
          </a:prstGeom>
        </p:spPr>
      </p:pic>
    </p:spTree>
    <p:extLst>
      <p:ext uri="{BB962C8B-B14F-4D97-AF65-F5344CB8AC3E}">
        <p14:creationId xmlns:p14="http://schemas.microsoft.com/office/powerpoint/2010/main" val="1763802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image10.jpg"/>
          <p:cNvPicPr>
            <a:picLocks noChangeAspect="1"/>
          </p:cNvPicPr>
          <p:nvPr/>
        </p:nvPicPr>
        <p:blipFill>
          <a:blip r:embed="rId2" cstate="print"/>
          <a:srcRect/>
          <a:stretch>
            <a:fillRect/>
          </a:stretch>
        </p:blipFill>
        <p:spPr bwMode="auto">
          <a:xfrm>
            <a:off x="0" y="1085850"/>
            <a:ext cx="3413125" cy="5124450"/>
          </a:xfrm>
          <a:prstGeom prst="rect">
            <a:avLst/>
          </a:prstGeom>
          <a:noFill/>
          <a:ln w="12700" cap="flat" cmpd="sng">
            <a:noFill/>
            <a:prstDash val="solid"/>
            <a:miter lim="0"/>
            <a:headEnd type="none" w="med" len="med"/>
            <a:tailEnd type="none" w="med" len="med"/>
          </a:ln>
          <a:effectLst/>
        </p:spPr>
      </p:pic>
      <p:sp>
        <p:nvSpPr>
          <p:cNvPr id="14338" name="Rectangle 2"/>
          <p:cNvSpPr>
            <a:spLocks noGrp="1" noChangeArrowheads="1"/>
          </p:cNvSpPr>
          <p:nvPr>
            <p:ph type="title"/>
          </p:nvPr>
        </p:nvSpPr>
        <p:spPr/>
        <p:txBody>
          <a:bodyPr/>
          <a:lstStyle/>
          <a:p>
            <a:r>
              <a:rPr lang="en-US" sz="3200" dirty="0" smtClean="0">
                <a:solidFill>
                  <a:srgbClr val="FFFFFF"/>
                </a:solidFill>
                <a:latin typeface="Arial" pitchFamily="34" charset="0"/>
                <a:cs typeface="Arial" pitchFamily="34" charset="0"/>
                <a:sym typeface="Arial" pitchFamily="34" charset="0"/>
              </a:rPr>
              <a:t>Expert </a:t>
            </a:r>
            <a:r>
              <a:rPr lang="en-US" dirty="0" smtClean="0">
                <a:solidFill>
                  <a:srgbClr val="FFFFFF"/>
                </a:solidFill>
                <a:latin typeface="Arial" pitchFamily="34" charset="0"/>
                <a:cs typeface="Arial" pitchFamily="34" charset="0"/>
                <a:sym typeface="Arial" pitchFamily="34" charset="0"/>
              </a:rPr>
              <a:t>friends</a:t>
            </a:r>
            <a:endParaRPr lang="en-US" dirty="0"/>
          </a:p>
        </p:txBody>
      </p:sp>
      <p:sp>
        <p:nvSpPr>
          <p:cNvPr id="14339" name="AutoShape 3"/>
          <p:cNvSpPr>
            <a:spLocks/>
          </p:cNvSpPr>
          <p:nvPr/>
        </p:nvSpPr>
        <p:spPr bwMode="auto">
          <a:xfrm>
            <a:off x="8610600" y="6337300"/>
            <a:ext cx="457200" cy="365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nchor="ctr">
            <a:spAutoFit/>
          </a:bodyPr>
          <a:lstStyle/>
          <a:p>
            <a:pPr algn="ctr"/>
            <a:fld id="{F0B36FFA-C160-47BA-A3FE-1DB3EEF2E76B}" type="slidenum">
              <a:rPr lang="en-US" sz="900">
                <a:latin typeface="Arial" pitchFamily="34" charset="0"/>
                <a:cs typeface="Arial" pitchFamily="34" charset="0"/>
                <a:sym typeface="Arial" pitchFamily="34" charset="0"/>
              </a:rPr>
              <a:pPr algn="ctr"/>
              <a:t>37</a:t>
            </a:fld>
            <a:endParaRPr lang="en-US" dirty="0"/>
          </a:p>
        </p:txBody>
      </p:sp>
      <p:sp>
        <p:nvSpPr>
          <p:cNvPr id="14340" name="Line 4"/>
          <p:cNvSpPr>
            <a:spLocks noChangeShapeType="1"/>
          </p:cNvSpPr>
          <p:nvPr/>
        </p:nvSpPr>
        <p:spPr bwMode="auto">
          <a:xfrm>
            <a:off x="0" y="6210300"/>
            <a:ext cx="8686800" cy="0"/>
          </a:xfrm>
          <a:prstGeom prst="line">
            <a:avLst/>
          </a:prstGeom>
          <a:noFill/>
          <a:ln w="76200" cap="rnd" cmpd="sng">
            <a:solidFill>
              <a:srgbClr val="A7A9AC"/>
            </a:solidFill>
            <a:prstDash val="sysDot"/>
            <a:round/>
            <a:headEnd/>
            <a:tailEnd/>
          </a:ln>
          <a:effectLst/>
        </p:spPr>
        <p:txBody>
          <a:bodyPr/>
          <a:lstStyle/>
          <a:p>
            <a:endParaRPr lang="en-US" dirty="0"/>
          </a:p>
        </p:txBody>
      </p:sp>
      <p:sp>
        <p:nvSpPr>
          <p:cNvPr id="14341" name="Line 5"/>
          <p:cNvSpPr>
            <a:spLocks noChangeShapeType="1"/>
          </p:cNvSpPr>
          <p:nvPr/>
        </p:nvSpPr>
        <p:spPr bwMode="auto">
          <a:xfrm>
            <a:off x="457200" y="1085850"/>
            <a:ext cx="8229600" cy="0"/>
          </a:xfrm>
          <a:prstGeom prst="line">
            <a:avLst/>
          </a:prstGeom>
          <a:noFill/>
          <a:ln w="82550" cap="flat" cmpd="sng">
            <a:solidFill>
              <a:srgbClr val="00AAC6"/>
            </a:solidFill>
            <a:prstDash val="solid"/>
            <a:round/>
            <a:headEnd/>
            <a:tailEnd/>
          </a:ln>
          <a:effectLst/>
        </p:spPr>
        <p:txBody>
          <a:bodyPr/>
          <a:lstStyle/>
          <a:p>
            <a:endParaRPr lang="en-US" dirty="0"/>
          </a:p>
        </p:txBody>
      </p:sp>
      <p:sp>
        <p:nvSpPr>
          <p:cNvPr id="14342" name="AutoShape 6"/>
          <p:cNvSpPr>
            <a:spLocks/>
          </p:cNvSpPr>
          <p:nvPr/>
        </p:nvSpPr>
        <p:spPr bwMode="auto">
          <a:xfrm>
            <a:off x="139700" y="914400"/>
            <a:ext cx="342900"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0" y="10800"/>
                </a:lnTo>
                <a:cubicBezTo>
                  <a:pt x="0" y="4835"/>
                  <a:pt x="4835" y="0"/>
                  <a:pt x="10800" y="0"/>
                </a:cubicBezTo>
                <a:cubicBezTo>
                  <a:pt x="16764" y="0"/>
                  <a:pt x="21600" y="4835"/>
                  <a:pt x="21600" y="10800"/>
                </a:cubicBezTo>
                <a:cubicBezTo>
                  <a:pt x="21600" y="16764"/>
                  <a:pt x="16764" y="21600"/>
                  <a:pt x="10800" y="21600"/>
                </a:cubicBezTo>
                <a:cubicBezTo>
                  <a:pt x="4835" y="21600"/>
                  <a:pt x="0" y="16764"/>
                  <a:pt x="0" y="10800"/>
                </a:cubicBezTo>
                <a:close/>
              </a:path>
            </a:pathLst>
          </a:custGeom>
          <a:solidFill>
            <a:srgbClr val="FFFFFF"/>
          </a:solidFill>
          <a:ln w="82550" cap="flat" cmpd="sng">
            <a:solidFill>
              <a:srgbClr val="0070B9"/>
            </a:solidFill>
            <a:prstDash val="solid"/>
            <a:round/>
            <a:headEnd/>
            <a:tailEnd/>
          </a:ln>
          <a:effectLst/>
        </p:spPr>
        <p:txBody>
          <a:bodyPr lIns="0" tIns="0" rIns="0" bIns="0" anchor="ctr"/>
          <a:lstStyle/>
          <a:p>
            <a:pPr algn="ctr"/>
            <a:endParaRPr lang="en-US" sz="1800" dirty="0">
              <a:solidFill>
                <a:srgbClr val="FFFFFF"/>
              </a:solidFill>
              <a:latin typeface="Arial" pitchFamily="34" charset="0"/>
              <a:cs typeface="Arial" pitchFamily="34" charset="0"/>
              <a:sym typeface="Arial" pitchFamily="34" charset="0"/>
            </a:endParaRPr>
          </a:p>
        </p:txBody>
      </p:sp>
      <p:sp>
        <p:nvSpPr>
          <p:cNvPr id="15" name="Rectangle 8"/>
          <p:cNvSpPr>
            <a:spLocks/>
          </p:cNvSpPr>
          <p:nvPr/>
        </p:nvSpPr>
        <p:spPr bwMode="auto">
          <a:xfrm>
            <a:off x="4038600" y="1752600"/>
            <a:ext cx="4221162" cy="3962400"/>
          </a:xfrm>
          <a:prstGeom prst="rect">
            <a:avLst/>
          </a:prstGeom>
          <a:noFill/>
          <a:ln w="12700" cap="flat" cmpd="sng">
            <a:noFill/>
            <a:prstDash val="solid"/>
            <a:miter lim="0"/>
            <a:headEnd/>
            <a:tailEnd/>
          </a:ln>
          <a:effectLst/>
        </p:spPr>
        <p:txBody>
          <a:bodyPr lIns="50800" tIns="50800" rIns="50800" bIns="50800"/>
          <a:lstStyle/>
          <a:p>
            <a:pPr defTabSz="584200">
              <a:spcBef>
                <a:spcPts val="2400"/>
              </a:spcBef>
            </a:pPr>
            <a:endParaRPr lang="en-US" sz="1800" dirty="0">
              <a:solidFill>
                <a:schemeClr val="accent5">
                  <a:lumMod val="50000"/>
                </a:schemeClr>
              </a:solidFill>
              <a:latin typeface="Arial" pitchFamily="34" charset="0"/>
              <a:cs typeface="Arial" pitchFamily="34" charset="0"/>
              <a:sym typeface="Arial" pitchFamily="34" charset="0"/>
            </a:endParaRPr>
          </a:p>
        </p:txBody>
      </p:sp>
      <p:pic>
        <p:nvPicPr>
          <p:cNvPr id="10" name="Picture 9" descr="Screen Shot 2013-04-10 at 3.21.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657" y="1289429"/>
            <a:ext cx="3463268" cy="1098171"/>
          </a:xfrm>
          <a:prstGeom prst="rect">
            <a:avLst/>
          </a:prstGeom>
        </p:spPr>
      </p:pic>
      <p:sp>
        <p:nvSpPr>
          <p:cNvPr id="11" name="AutoShape 3"/>
          <p:cNvSpPr>
            <a:spLocks/>
          </p:cNvSpPr>
          <p:nvPr/>
        </p:nvSpPr>
        <p:spPr bwMode="auto">
          <a:xfrm>
            <a:off x="4278641" y="2404233"/>
            <a:ext cx="3543300" cy="3428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nchor="t"/>
          <a:lstStyle/>
          <a:p>
            <a:pPr marL="0" lvl="1">
              <a:spcBef>
                <a:spcPts val="1800"/>
              </a:spcBef>
              <a:tabLst>
                <a:tab pos="4508500" algn="l"/>
              </a:tabLst>
            </a:pPr>
            <a:r>
              <a:rPr lang="en-US" sz="2000" dirty="0" smtClean="0">
                <a:solidFill>
                  <a:schemeClr val="accent3"/>
                </a:solidFill>
                <a:latin typeface="+mn-lt"/>
                <a:cs typeface="Arial" pitchFamily="34" charset="0"/>
                <a:sym typeface="Arial" pitchFamily="34" charset="0"/>
              </a:rPr>
              <a:t>Always available</a:t>
            </a:r>
            <a:r>
              <a:rPr lang="en-US" sz="1800" dirty="0" smtClean="0">
                <a:solidFill>
                  <a:srgbClr val="00AAC6"/>
                </a:solidFill>
                <a:latin typeface="+mn-lt"/>
                <a:cs typeface="Arial" pitchFamily="34" charset="0"/>
                <a:sym typeface="Arial" pitchFamily="34" charset="0"/>
              </a:rPr>
              <a:t/>
            </a:r>
            <a:br>
              <a:rPr lang="en-US" sz="1800" dirty="0" smtClean="0">
                <a:solidFill>
                  <a:srgbClr val="00AAC6"/>
                </a:solidFill>
                <a:latin typeface="+mn-lt"/>
                <a:cs typeface="Arial" pitchFamily="34" charset="0"/>
                <a:sym typeface="Arial" pitchFamily="34" charset="0"/>
              </a:rPr>
            </a:br>
            <a:r>
              <a:rPr lang="en-US" sz="1400" dirty="0" smtClean="0">
                <a:solidFill>
                  <a:schemeClr val="tx1"/>
                </a:solidFill>
                <a:latin typeface="+mn-lt"/>
                <a:ea typeface="+mn-ea"/>
                <a:cs typeface="+mn-cs"/>
                <a:sym typeface="Arial" pitchFamily="34" charset="0"/>
              </a:rPr>
              <a:t>Our member services are taking calls 24 hours a day, every day of the year</a:t>
            </a:r>
          </a:p>
          <a:p>
            <a:pPr marL="0" lvl="1">
              <a:spcBef>
                <a:spcPts val="1800"/>
              </a:spcBef>
              <a:tabLst>
                <a:tab pos="4508500" algn="l"/>
              </a:tabLst>
            </a:pPr>
            <a:r>
              <a:rPr lang="en-US" sz="2000" dirty="0" smtClean="0">
                <a:solidFill>
                  <a:schemeClr val="accent3"/>
                </a:solidFill>
                <a:cs typeface="Arial" pitchFamily="34" charset="0"/>
                <a:sym typeface="Arial" pitchFamily="34" charset="0"/>
              </a:rPr>
              <a:t>Every step along the way</a:t>
            </a:r>
            <a:r>
              <a:rPr lang="en-US" dirty="0">
                <a:solidFill>
                  <a:srgbClr val="00AAC6"/>
                </a:solidFill>
                <a:cs typeface="Arial" pitchFamily="34" charset="0"/>
                <a:sym typeface="Arial" pitchFamily="34" charset="0"/>
              </a:rPr>
              <a:t/>
            </a:r>
            <a:br>
              <a:rPr lang="en-US" dirty="0">
                <a:solidFill>
                  <a:srgbClr val="00AAC6"/>
                </a:solidFill>
                <a:cs typeface="Arial" pitchFamily="34" charset="0"/>
                <a:sym typeface="Arial" pitchFamily="34" charset="0"/>
              </a:rPr>
            </a:br>
            <a:r>
              <a:rPr lang="en-US" sz="1400" dirty="0" smtClean="0">
                <a:sym typeface="Arial" pitchFamily="34" charset="0"/>
              </a:rPr>
              <a:t>We are here to answer any questions you have and help you maximize your savings</a:t>
            </a:r>
            <a:endParaRPr lang="en-US" sz="1400" dirty="0">
              <a:sym typeface="Arial" pitchFamily="34" charset="0"/>
            </a:endParaRPr>
          </a:p>
          <a:p>
            <a:pPr marL="0" lvl="1">
              <a:spcBef>
                <a:spcPts val="1800"/>
              </a:spcBef>
              <a:tabLst>
                <a:tab pos="4508500" algn="l"/>
              </a:tabLst>
            </a:pPr>
            <a:r>
              <a:rPr lang="en-US" sz="2000" dirty="0" smtClean="0">
                <a:solidFill>
                  <a:schemeClr val="accent3"/>
                </a:solidFill>
                <a:cs typeface="Arial" pitchFamily="34" charset="0"/>
                <a:sym typeface="Arial" pitchFamily="34" charset="0"/>
              </a:rPr>
              <a:t>Call today</a:t>
            </a:r>
            <a:r>
              <a:rPr lang="en-US" dirty="0">
                <a:solidFill>
                  <a:srgbClr val="00AAC6"/>
                </a:solidFill>
                <a:cs typeface="Arial" pitchFamily="34" charset="0"/>
                <a:sym typeface="Arial" pitchFamily="34" charset="0"/>
              </a:rPr>
              <a:t/>
            </a:r>
            <a:br>
              <a:rPr lang="en-US" dirty="0">
                <a:solidFill>
                  <a:srgbClr val="00AAC6"/>
                </a:solidFill>
                <a:cs typeface="Arial" pitchFamily="34" charset="0"/>
                <a:sym typeface="Arial" pitchFamily="34" charset="0"/>
              </a:rPr>
            </a:br>
            <a:r>
              <a:rPr lang="en-US" sz="1400" dirty="0" smtClean="0">
                <a:sym typeface="Arial" pitchFamily="34" charset="0"/>
              </a:rPr>
              <a:t>Let us conduct a personal assessment of your plan options</a:t>
            </a:r>
          </a:p>
          <a:p>
            <a:pPr marL="0" lvl="1">
              <a:spcBef>
                <a:spcPts val="1800"/>
              </a:spcBef>
              <a:tabLst>
                <a:tab pos="4508500" algn="l"/>
              </a:tabLst>
            </a:pPr>
            <a:r>
              <a:rPr lang="en-US" sz="2800" b="1" dirty="0" smtClean="0">
                <a:solidFill>
                  <a:schemeClr val="accent2"/>
                </a:solidFill>
                <a:sym typeface="Arial" pitchFamily="34" charset="0"/>
              </a:rPr>
              <a:t>866.346.5800 </a:t>
            </a:r>
            <a:r>
              <a:rPr lang="en-US" sz="2400" b="1" dirty="0" smtClean="0">
                <a:solidFill>
                  <a:schemeClr val="accent2"/>
                </a:solidFill>
                <a:sym typeface="Arial" pitchFamily="34" charset="0"/>
              </a:rPr>
              <a:t>www.healthequity.com</a:t>
            </a:r>
            <a:endParaRPr lang="en-US" sz="2400" b="1" dirty="0">
              <a:solidFill>
                <a:schemeClr val="accent2"/>
              </a:solidFill>
              <a:sym typeface="Arial" pitchFamily="34" charset="0"/>
            </a:endParaRPr>
          </a:p>
          <a:p>
            <a:pPr marL="0" lvl="1">
              <a:spcBef>
                <a:spcPts val="1800"/>
              </a:spcBef>
              <a:tabLst>
                <a:tab pos="4508500" algn="l"/>
              </a:tabLst>
            </a:pPr>
            <a:endParaRPr lang="en-US" sz="1400" dirty="0">
              <a:solidFill>
                <a:schemeClr val="tx1"/>
              </a:solidFill>
              <a:latin typeface="+mn-lt"/>
              <a:ea typeface="+mn-ea"/>
              <a:cs typeface="+mn-cs"/>
              <a:sym typeface="Arial"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 HSA works</a:t>
            </a:r>
            <a:endParaRPr lang="en-US"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4</a:t>
            </a:fld>
            <a:endParaRPr lang="en-US" dirty="0"/>
          </a:p>
        </p:txBody>
      </p:sp>
      <p:sp>
        <p:nvSpPr>
          <p:cNvPr id="6" name="TextBox 5"/>
          <p:cNvSpPr txBox="1"/>
          <p:nvPr/>
        </p:nvSpPr>
        <p:spPr>
          <a:xfrm>
            <a:off x="526087" y="4390423"/>
            <a:ext cx="3232037" cy="923330"/>
          </a:xfrm>
          <a:prstGeom prst="rect">
            <a:avLst/>
          </a:prstGeom>
          <a:noFill/>
        </p:spPr>
        <p:txBody>
          <a:bodyPr wrap="none" rtlCol="0">
            <a:spAutoFit/>
          </a:bodyPr>
          <a:lstStyle/>
          <a:p>
            <a:pPr marL="285750" indent="-285750">
              <a:buFontTx/>
              <a:buChar char="-"/>
            </a:pPr>
            <a:r>
              <a:rPr lang="en-US" dirty="0" smtClean="0"/>
              <a:t>Larger monthly premium</a:t>
            </a:r>
            <a:br>
              <a:rPr lang="en-US" dirty="0" smtClean="0"/>
            </a:br>
            <a:r>
              <a:rPr lang="en-US" dirty="0" smtClean="0"/>
              <a:t>paid to insurance company</a:t>
            </a:r>
          </a:p>
          <a:p>
            <a:pPr marL="285750" indent="-285750">
              <a:buFontTx/>
              <a:buChar char="-"/>
            </a:pPr>
            <a:r>
              <a:rPr lang="en-US" dirty="0" smtClean="0"/>
              <a:t>Lower deductible</a:t>
            </a:r>
          </a:p>
        </p:txBody>
      </p:sp>
      <p:cxnSp>
        <p:nvCxnSpPr>
          <p:cNvPr id="7" name="Straight Connector 6"/>
          <p:cNvCxnSpPr/>
          <p:nvPr/>
        </p:nvCxnSpPr>
        <p:spPr>
          <a:xfrm>
            <a:off x="4309315" y="1918377"/>
            <a:ext cx="0" cy="3977098"/>
          </a:xfrm>
          <a:prstGeom prst="line">
            <a:avLst/>
          </a:prstGeom>
          <a:ln w="123825"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22300" y="1256189"/>
            <a:ext cx="7878011" cy="461665"/>
          </a:xfrm>
          <a:prstGeom prst="rect">
            <a:avLst/>
          </a:prstGeom>
          <a:noFill/>
        </p:spPr>
        <p:txBody>
          <a:bodyPr wrap="square" rtlCol="0">
            <a:spAutoFit/>
          </a:bodyPr>
          <a:lstStyle/>
          <a:p>
            <a:r>
              <a:rPr lang="en-US" sz="2400" b="1" dirty="0" smtClean="0">
                <a:solidFill>
                  <a:schemeClr val="tx2"/>
                </a:solidFill>
              </a:rPr>
              <a:t>Traditional health plan  vs.  HSA-powered health plan</a:t>
            </a:r>
            <a:endParaRPr lang="en-US" sz="2400" b="1" dirty="0">
              <a:solidFill>
                <a:schemeClr val="tx2"/>
              </a:solidFill>
            </a:endParaRPr>
          </a:p>
        </p:txBody>
      </p:sp>
      <p:pic>
        <p:nvPicPr>
          <p:cNvPr id="9" name="Picture 8" descr="Screen Shot 2013-05-15 at 5.10.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3464" y="1824801"/>
            <a:ext cx="2199977" cy="1294844"/>
          </a:xfrm>
          <a:prstGeom prst="rect">
            <a:avLst/>
          </a:prstGeom>
        </p:spPr>
      </p:pic>
      <p:pic>
        <p:nvPicPr>
          <p:cNvPr id="11" name="Picture 10" descr="Screen Shot 2013-05-15 at 5.15.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3" y="2433054"/>
            <a:ext cx="2668989" cy="1760245"/>
          </a:xfrm>
          <a:prstGeom prst="rect">
            <a:avLst/>
          </a:prstGeom>
        </p:spPr>
      </p:pic>
      <p:sp>
        <p:nvSpPr>
          <p:cNvPr id="12" name="TextBox 11"/>
          <p:cNvSpPr txBox="1"/>
          <p:nvPr/>
        </p:nvSpPr>
        <p:spPr>
          <a:xfrm>
            <a:off x="5062632" y="3075340"/>
            <a:ext cx="2916183" cy="923330"/>
          </a:xfrm>
          <a:prstGeom prst="rect">
            <a:avLst/>
          </a:prstGeom>
          <a:noFill/>
        </p:spPr>
        <p:txBody>
          <a:bodyPr wrap="none" rtlCol="0">
            <a:spAutoFit/>
          </a:bodyPr>
          <a:lstStyle/>
          <a:p>
            <a:pPr marL="285750" indent="-285750">
              <a:buFontTx/>
              <a:buChar char="-"/>
            </a:pPr>
            <a:r>
              <a:rPr lang="en-US" dirty="0" smtClean="0"/>
              <a:t>Lower monthly premium</a:t>
            </a:r>
          </a:p>
          <a:p>
            <a:pPr marL="285750" indent="-285750">
              <a:buFontTx/>
              <a:buChar char="-"/>
            </a:pPr>
            <a:r>
              <a:rPr lang="en-US" dirty="0" smtClean="0"/>
              <a:t>Higher deductible</a:t>
            </a:r>
          </a:p>
          <a:p>
            <a:endParaRPr lang="en-US" dirty="0"/>
          </a:p>
        </p:txBody>
      </p:sp>
      <p:sp>
        <p:nvSpPr>
          <p:cNvPr id="13" name="TextBox 12"/>
          <p:cNvSpPr txBox="1"/>
          <p:nvPr/>
        </p:nvSpPr>
        <p:spPr>
          <a:xfrm>
            <a:off x="4942312" y="5469760"/>
            <a:ext cx="3313728" cy="369332"/>
          </a:xfrm>
          <a:prstGeom prst="rect">
            <a:avLst/>
          </a:prstGeom>
          <a:noFill/>
        </p:spPr>
        <p:txBody>
          <a:bodyPr wrap="none" rtlCol="0">
            <a:spAutoFit/>
          </a:bodyPr>
          <a:lstStyle/>
          <a:p>
            <a:pPr marL="285750" indent="-285750">
              <a:buFontTx/>
              <a:buChar char="-"/>
            </a:pPr>
            <a:r>
              <a:rPr lang="en-US" dirty="0" smtClean="0"/>
              <a:t>Money into savings account</a:t>
            </a:r>
          </a:p>
        </p:txBody>
      </p:sp>
      <p:pic>
        <p:nvPicPr>
          <p:cNvPr id="16" name="Picture 15" descr="Screen Shot 2013-05-15 at 5.10.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672" y="4193297"/>
            <a:ext cx="2199977" cy="1294844"/>
          </a:xfrm>
          <a:prstGeom prst="rect">
            <a:avLst/>
          </a:prstGeom>
        </p:spPr>
      </p:pic>
      <p:pic>
        <p:nvPicPr>
          <p:cNvPr id="15" name="Picture 14" descr="pl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256" y="3816109"/>
            <a:ext cx="948712" cy="617815"/>
          </a:xfrm>
          <a:prstGeom prst="rect">
            <a:avLst/>
          </a:prstGeom>
        </p:spPr>
      </p:pic>
    </p:spTree>
    <p:extLst>
      <p:ext uri="{BB962C8B-B14F-4D97-AF65-F5344CB8AC3E}">
        <p14:creationId xmlns:p14="http://schemas.microsoft.com/office/powerpoint/2010/main" val="22578420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 HSA works</a:t>
            </a:r>
            <a:endParaRPr lang="en-US"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5</a:t>
            </a:fld>
            <a:endParaRPr lang="en-US" dirty="0"/>
          </a:p>
        </p:txBody>
      </p:sp>
      <p:pic>
        <p:nvPicPr>
          <p:cNvPr id="6" name="Picture 5" descr="Screen Shot 2013-05-15 at 5.43.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895" y="2882230"/>
            <a:ext cx="3061626" cy="1320701"/>
          </a:xfrm>
          <a:prstGeom prst="rect">
            <a:avLst/>
          </a:prstGeom>
        </p:spPr>
      </p:pic>
      <p:sp>
        <p:nvSpPr>
          <p:cNvPr id="7" name="TextBox 6"/>
          <p:cNvSpPr txBox="1"/>
          <p:nvPr/>
        </p:nvSpPr>
        <p:spPr>
          <a:xfrm>
            <a:off x="1513922" y="1310119"/>
            <a:ext cx="3031599" cy="369332"/>
          </a:xfrm>
          <a:prstGeom prst="rect">
            <a:avLst/>
          </a:prstGeom>
          <a:noFill/>
        </p:spPr>
        <p:txBody>
          <a:bodyPr wrap="none" rtlCol="0">
            <a:spAutoFit/>
          </a:bodyPr>
          <a:lstStyle/>
          <a:p>
            <a:r>
              <a:rPr lang="en-US" b="1" dirty="0" smtClean="0"/>
              <a:t>You and/or your employer</a:t>
            </a:r>
            <a:endParaRPr lang="en-US" b="1" dirty="0"/>
          </a:p>
        </p:txBody>
      </p:sp>
      <p:sp>
        <p:nvSpPr>
          <p:cNvPr id="8" name="Down Arrow 7"/>
          <p:cNvSpPr/>
          <p:nvPr/>
        </p:nvSpPr>
        <p:spPr>
          <a:xfrm>
            <a:off x="2610132" y="1786395"/>
            <a:ext cx="815474" cy="975523"/>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837390" y="1925056"/>
            <a:ext cx="384365" cy="523220"/>
          </a:xfrm>
          <a:prstGeom prst="rect">
            <a:avLst/>
          </a:prstGeom>
          <a:noFill/>
        </p:spPr>
        <p:txBody>
          <a:bodyPr wrap="none" rtlCol="0">
            <a:spAutoFit/>
          </a:bodyPr>
          <a:lstStyle/>
          <a:p>
            <a:r>
              <a:rPr lang="en-US" sz="2800" b="1" dirty="0" smtClean="0">
                <a:solidFill>
                  <a:schemeClr val="bg1"/>
                </a:solidFill>
              </a:rPr>
              <a:t>$</a:t>
            </a:r>
            <a:endParaRPr lang="en-US" sz="2800" b="1" dirty="0">
              <a:solidFill>
                <a:schemeClr val="bg1"/>
              </a:solidFill>
            </a:endParaRPr>
          </a:p>
        </p:txBody>
      </p:sp>
      <p:sp>
        <p:nvSpPr>
          <p:cNvPr id="15" name="Down Arrow 14"/>
          <p:cNvSpPr/>
          <p:nvPr/>
        </p:nvSpPr>
        <p:spPr>
          <a:xfrm>
            <a:off x="2610132" y="4353138"/>
            <a:ext cx="815474" cy="975523"/>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837390" y="4491799"/>
            <a:ext cx="384365" cy="523220"/>
          </a:xfrm>
          <a:prstGeom prst="rect">
            <a:avLst/>
          </a:prstGeom>
          <a:noFill/>
        </p:spPr>
        <p:txBody>
          <a:bodyPr wrap="none" rtlCol="0">
            <a:spAutoFit/>
          </a:bodyPr>
          <a:lstStyle/>
          <a:p>
            <a:r>
              <a:rPr lang="en-US" sz="2800" b="1" dirty="0" smtClean="0">
                <a:solidFill>
                  <a:schemeClr val="bg1"/>
                </a:solidFill>
              </a:rPr>
              <a:t>$</a:t>
            </a:r>
            <a:endParaRPr lang="en-US" sz="2800" b="1" dirty="0">
              <a:solidFill>
                <a:schemeClr val="bg1"/>
              </a:solidFill>
            </a:endParaRPr>
          </a:p>
        </p:txBody>
      </p:sp>
      <p:sp>
        <p:nvSpPr>
          <p:cNvPr id="18" name="TextBox 17"/>
          <p:cNvSpPr txBox="1"/>
          <p:nvPr/>
        </p:nvSpPr>
        <p:spPr>
          <a:xfrm>
            <a:off x="615378" y="5360756"/>
            <a:ext cx="4804921" cy="584776"/>
          </a:xfrm>
          <a:prstGeom prst="rect">
            <a:avLst/>
          </a:prstGeom>
          <a:noFill/>
        </p:spPr>
        <p:txBody>
          <a:bodyPr wrap="none" rtlCol="0">
            <a:spAutoFit/>
          </a:bodyPr>
          <a:lstStyle/>
          <a:p>
            <a:pPr algn="ctr"/>
            <a:r>
              <a:rPr lang="en-US" b="1" dirty="0" smtClean="0"/>
              <a:t>Qualified medical expenses:</a:t>
            </a:r>
          </a:p>
          <a:p>
            <a:pPr algn="ctr"/>
            <a:r>
              <a:rPr lang="en-US" sz="1400" dirty="0" smtClean="0"/>
              <a:t>Exams, prescriptions, procedures, </a:t>
            </a:r>
            <a:r>
              <a:rPr lang="en-US" sz="1400" dirty="0"/>
              <a:t>v</a:t>
            </a:r>
            <a:r>
              <a:rPr lang="en-US" sz="1400" dirty="0" smtClean="0"/>
              <a:t>ision, dental</a:t>
            </a:r>
            <a:r>
              <a:rPr lang="en-US" sz="1400" dirty="0"/>
              <a:t> </a:t>
            </a:r>
            <a:r>
              <a:rPr lang="en-US" sz="1400" dirty="0" smtClean="0"/>
              <a:t>and more </a:t>
            </a:r>
            <a:endParaRPr lang="en-US" sz="1400" dirty="0"/>
          </a:p>
        </p:txBody>
      </p:sp>
      <p:sp>
        <p:nvSpPr>
          <p:cNvPr id="13" name="Rectangle 12"/>
          <p:cNvSpPr/>
          <p:nvPr/>
        </p:nvSpPr>
        <p:spPr>
          <a:xfrm>
            <a:off x="5420299" y="1497509"/>
            <a:ext cx="3036164" cy="2363291"/>
          </a:xfrm>
          <a:prstGeom prst="rect">
            <a:avLst/>
          </a:prstGeom>
          <a:solidFill>
            <a:schemeClr val="accent2">
              <a:alpha val="2902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28600"/>
            <a:endParaRPr lang="en-US" dirty="0" smtClean="0">
              <a:solidFill>
                <a:srgbClr val="FF0000"/>
              </a:solidFill>
            </a:endParaRPr>
          </a:p>
          <a:p>
            <a:pPr marL="228600"/>
            <a:r>
              <a:rPr lang="en-US" b="1" dirty="0" smtClean="0">
                <a:solidFill>
                  <a:schemeClr val="accent4"/>
                </a:solidFill>
              </a:rPr>
              <a:t>Your annual employer contributions*:</a:t>
            </a:r>
          </a:p>
          <a:p>
            <a:pPr marL="228600"/>
            <a:endParaRPr lang="en-US" dirty="0" smtClean="0">
              <a:solidFill>
                <a:schemeClr val="accent4"/>
              </a:solidFill>
            </a:endParaRPr>
          </a:p>
          <a:p>
            <a:pPr marL="228600"/>
            <a:r>
              <a:rPr lang="en-US" dirty="0" smtClean="0">
                <a:solidFill>
                  <a:schemeClr val="accent4"/>
                </a:solidFill>
              </a:rPr>
              <a:t>Individual:	$750</a:t>
            </a:r>
          </a:p>
          <a:p>
            <a:pPr marL="228600"/>
            <a:endParaRPr lang="en-US" sz="1050" dirty="0" smtClean="0">
              <a:solidFill>
                <a:schemeClr val="accent4"/>
              </a:solidFill>
            </a:endParaRPr>
          </a:p>
          <a:p>
            <a:pPr marL="228600"/>
            <a:r>
              <a:rPr lang="en-US" dirty="0" smtClean="0">
                <a:solidFill>
                  <a:schemeClr val="accent4"/>
                </a:solidFill>
              </a:rPr>
              <a:t>Family:	$1,500</a:t>
            </a:r>
          </a:p>
          <a:p>
            <a:pPr marL="228600"/>
            <a:endParaRPr lang="en-US" sz="1050" dirty="0" smtClean="0">
              <a:solidFill>
                <a:schemeClr val="accent4"/>
              </a:solidFill>
            </a:endParaRPr>
          </a:p>
          <a:p>
            <a:pPr marL="228600"/>
            <a:endParaRPr lang="en-US" sz="1050" dirty="0" smtClean="0">
              <a:solidFill>
                <a:schemeClr val="accent4"/>
              </a:solidFill>
            </a:endParaRPr>
          </a:p>
        </p:txBody>
      </p:sp>
    </p:spTree>
    <p:extLst>
      <p:ext uri="{BB962C8B-B14F-4D97-AF65-F5344CB8AC3E}">
        <p14:creationId xmlns:p14="http://schemas.microsoft.com/office/powerpoint/2010/main" val="24011088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5-15 at 5.01.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800" y="1362912"/>
            <a:ext cx="2590800" cy="2185490"/>
          </a:xfrm>
          <a:prstGeom prst="rect">
            <a:avLst/>
          </a:prstGeom>
        </p:spPr>
      </p:pic>
      <p:sp>
        <p:nvSpPr>
          <p:cNvPr id="2" name="Title 1"/>
          <p:cNvSpPr>
            <a:spLocks noGrp="1"/>
          </p:cNvSpPr>
          <p:nvPr>
            <p:ph type="title"/>
          </p:nvPr>
        </p:nvSpPr>
        <p:spPr/>
        <p:txBody>
          <a:bodyPr/>
          <a:lstStyle/>
          <a:p>
            <a:r>
              <a:rPr lang="en-US" dirty="0" smtClean="0"/>
              <a:t>Maximize your savings</a:t>
            </a:r>
            <a:endParaRPr lang="en-US" dirty="0"/>
          </a:p>
        </p:txBody>
      </p:sp>
      <p:sp>
        <p:nvSpPr>
          <p:cNvPr id="4" name="Slide Number Placeholder 3"/>
          <p:cNvSpPr>
            <a:spLocks noGrp="1"/>
          </p:cNvSpPr>
          <p:nvPr>
            <p:ph type="sldNum" sz="quarter" idx="12"/>
          </p:nvPr>
        </p:nvSpPr>
        <p:spPr/>
        <p:txBody>
          <a:bodyPr/>
          <a:lstStyle/>
          <a:p>
            <a:fld id="{A286BF32-B86D-6541-A900-612697EEF507}" type="slidenum">
              <a:rPr lang="en-US" smtClean="0"/>
              <a:pPr/>
              <a:t>6</a:t>
            </a:fld>
            <a:endParaRPr lang="en-US" dirty="0"/>
          </a:p>
        </p:txBody>
      </p:sp>
      <p:sp>
        <p:nvSpPr>
          <p:cNvPr id="5" name="Rectangle 4"/>
          <p:cNvSpPr>
            <a:spLocks noChangeArrowheads="1"/>
          </p:cNvSpPr>
          <p:nvPr/>
        </p:nvSpPr>
        <p:spPr bwMode="auto">
          <a:xfrm>
            <a:off x="295275" y="1362912"/>
            <a:ext cx="6223000" cy="4330697"/>
          </a:xfrm>
          <a:prstGeom prst="rect">
            <a:avLst/>
          </a:prstGeom>
          <a:noFill/>
          <a:ln w="9525">
            <a:noFill/>
            <a:miter lim="800000"/>
            <a:headEnd/>
            <a:tailEnd/>
          </a:ln>
        </p:spPr>
        <p:txBody>
          <a:bodyPr/>
          <a:lstStyle/>
          <a:p>
            <a:pPr algn="l">
              <a:lnSpc>
                <a:spcPct val="90000"/>
              </a:lnSpc>
              <a:tabLst>
                <a:tab pos="228600" algn="l"/>
              </a:tabLst>
              <a:defRPr/>
            </a:pPr>
            <a:r>
              <a:rPr lang="en-US" sz="2000" b="1" dirty="0" smtClean="0">
                <a:solidFill>
                  <a:srgbClr val="0070B9"/>
                </a:solidFill>
                <a:latin typeface="+mn-lt"/>
              </a:rPr>
              <a:t>2015 max contributions allowed by IRS: </a:t>
            </a:r>
          </a:p>
          <a:p>
            <a:pPr marL="285750" lvl="2" indent="-285750" algn="l">
              <a:lnSpc>
                <a:spcPct val="140000"/>
              </a:lnSpc>
              <a:buFont typeface="Arial"/>
              <a:buChar char="•"/>
              <a:tabLst>
                <a:tab pos="857250" algn="l"/>
              </a:tabLst>
              <a:defRPr/>
            </a:pPr>
            <a:r>
              <a:rPr lang="en-US" sz="1800" b="0" dirty="0" smtClean="0">
                <a:latin typeface="+mn-lt"/>
              </a:rPr>
              <a:t>Single-coverage: </a:t>
            </a:r>
            <a:r>
              <a:rPr lang="en-US" sz="1800" dirty="0" smtClean="0">
                <a:latin typeface="+mn-lt"/>
              </a:rPr>
              <a:t>$3,350 </a:t>
            </a:r>
            <a:r>
              <a:rPr lang="en-US" sz="1800" dirty="0" smtClean="0">
                <a:solidFill>
                  <a:schemeClr val="tx1">
                    <a:lumMod val="65000"/>
                    <a:lumOff val="35000"/>
                  </a:schemeClr>
                </a:solidFill>
                <a:latin typeface="+mn-lt"/>
              </a:rPr>
              <a:t>(2014: $3,300)</a:t>
            </a:r>
          </a:p>
          <a:p>
            <a:pPr marL="285750" lvl="2" indent="-285750" algn="l">
              <a:lnSpc>
                <a:spcPct val="140000"/>
              </a:lnSpc>
              <a:buFont typeface="Arial"/>
              <a:buChar char="•"/>
              <a:tabLst>
                <a:tab pos="857250" algn="l"/>
              </a:tabLst>
              <a:defRPr/>
            </a:pPr>
            <a:r>
              <a:rPr lang="en-US" sz="1800" b="0" dirty="0" smtClean="0">
                <a:latin typeface="+mn-lt"/>
              </a:rPr>
              <a:t>Family-coverage: </a:t>
            </a:r>
            <a:r>
              <a:rPr lang="en-US" sz="1800" dirty="0" smtClean="0">
                <a:latin typeface="+mn-lt"/>
              </a:rPr>
              <a:t>$6,650 </a:t>
            </a:r>
            <a:r>
              <a:rPr lang="en-US" sz="1800" dirty="0" smtClean="0">
                <a:solidFill>
                  <a:schemeClr val="tx1">
                    <a:lumMod val="65000"/>
                    <a:lumOff val="35000"/>
                  </a:schemeClr>
                </a:solidFill>
                <a:latin typeface="+mn-lt"/>
              </a:rPr>
              <a:t>(2014: $6,550)</a:t>
            </a:r>
          </a:p>
          <a:p>
            <a:pPr marL="285750" lvl="2" indent="-285750" algn="l">
              <a:lnSpc>
                <a:spcPct val="140000"/>
              </a:lnSpc>
              <a:buFont typeface="Arial"/>
              <a:buChar char="•"/>
              <a:tabLst>
                <a:tab pos="857250" algn="l"/>
              </a:tabLst>
              <a:defRPr/>
            </a:pPr>
            <a:r>
              <a:rPr lang="en-US" sz="1800" b="0" dirty="0" smtClean="0">
                <a:latin typeface="+mn-lt"/>
              </a:rPr>
              <a:t>Catch-up contribution, age 55+: </a:t>
            </a:r>
            <a:r>
              <a:rPr lang="en-US" sz="1800" dirty="0" smtClean="0">
                <a:latin typeface="+mn-lt"/>
              </a:rPr>
              <a:t>$1,000</a:t>
            </a:r>
          </a:p>
          <a:p>
            <a:pPr marL="0" lvl="2" algn="l">
              <a:lnSpc>
                <a:spcPct val="140000"/>
              </a:lnSpc>
              <a:spcBef>
                <a:spcPts val="600"/>
              </a:spcBef>
              <a:tabLst>
                <a:tab pos="857250" algn="l"/>
              </a:tabLst>
              <a:defRPr/>
            </a:pPr>
            <a:r>
              <a:rPr lang="en-US" sz="2000" b="1" dirty="0" smtClean="0">
                <a:solidFill>
                  <a:schemeClr val="accent4"/>
                </a:solidFill>
                <a:latin typeface="+mn-lt"/>
              </a:rPr>
              <a:t>How to fund your HSA:</a:t>
            </a:r>
          </a:p>
          <a:p>
            <a:pPr marL="228600" indent="-228600">
              <a:lnSpc>
                <a:spcPct val="90000"/>
              </a:lnSpc>
              <a:spcBef>
                <a:spcPts val="1200"/>
              </a:spcBef>
              <a:buFont typeface="Arial" pitchFamily="34" charset="0"/>
              <a:buChar char="•"/>
              <a:tabLst>
                <a:tab pos="228600" algn="l"/>
              </a:tabLst>
              <a:defRPr/>
            </a:pPr>
            <a:r>
              <a:rPr lang="en-US" sz="2000" dirty="0" smtClean="0">
                <a:solidFill>
                  <a:schemeClr val="tx1">
                    <a:lumMod val="75000"/>
                    <a:lumOff val="25000"/>
                  </a:schemeClr>
                </a:solidFill>
              </a:rPr>
              <a:t>Best Practice: Make </a:t>
            </a:r>
            <a:r>
              <a:rPr lang="en-US" sz="2000" dirty="0">
                <a:solidFill>
                  <a:schemeClr val="tx1">
                    <a:lumMod val="75000"/>
                    <a:lumOff val="25000"/>
                  </a:schemeClr>
                </a:solidFill>
              </a:rPr>
              <a:t>pretax contributions through payroll </a:t>
            </a:r>
            <a:r>
              <a:rPr lang="en-US" sz="2000" dirty="0" smtClean="0">
                <a:solidFill>
                  <a:schemeClr val="tx1">
                    <a:lumMod val="75000"/>
                    <a:lumOff val="25000"/>
                  </a:schemeClr>
                </a:solidFill>
              </a:rPr>
              <a:t>deductions</a:t>
            </a:r>
          </a:p>
          <a:p>
            <a:pPr marL="228600" indent="-228600">
              <a:lnSpc>
                <a:spcPct val="90000"/>
              </a:lnSpc>
              <a:spcBef>
                <a:spcPts val="1200"/>
              </a:spcBef>
              <a:buFont typeface="Arial" pitchFamily="34" charset="0"/>
              <a:buChar char="•"/>
              <a:tabLst>
                <a:tab pos="228600" algn="l"/>
              </a:tabLst>
              <a:defRPr/>
            </a:pPr>
            <a:r>
              <a:rPr lang="en-US" sz="2000" dirty="0" smtClean="0">
                <a:solidFill>
                  <a:schemeClr val="tx1">
                    <a:lumMod val="75000"/>
                    <a:lumOff val="25000"/>
                  </a:schemeClr>
                </a:solidFill>
              </a:rPr>
              <a:t>Contributions may also be made from other sources, such as a traditional checking or savings, to tax shelter the money and can be used on a pre-tax basis for future qualified medical expenses.   </a:t>
            </a:r>
            <a:endParaRPr lang="en-US" sz="2000" dirty="0">
              <a:solidFill>
                <a:schemeClr val="tx1">
                  <a:lumMod val="75000"/>
                  <a:lumOff val="25000"/>
                </a:schemeClr>
              </a:solidFill>
            </a:endParaRPr>
          </a:p>
          <a:p>
            <a:pPr marL="228600" indent="-228600">
              <a:lnSpc>
                <a:spcPct val="90000"/>
              </a:lnSpc>
              <a:spcBef>
                <a:spcPts val="1200"/>
              </a:spcBef>
              <a:buFont typeface="Arial" pitchFamily="34" charset="0"/>
              <a:buChar char="•"/>
              <a:tabLst>
                <a:tab pos="228600" algn="l"/>
              </a:tabLst>
              <a:defRPr/>
            </a:pPr>
            <a:endParaRPr lang="en-US" sz="2000" dirty="0" smtClean="0">
              <a:solidFill>
                <a:schemeClr val="tx1">
                  <a:lumMod val="75000"/>
                  <a:lumOff val="25000"/>
                </a:schemeClr>
              </a:solidFill>
            </a:endParaRPr>
          </a:p>
          <a:p>
            <a:pPr marL="228600" indent="-228600">
              <a:lnSpc>
                <a:spcPct val="90000"/>
              </a:lnSpc>
              <a:spcBef>
                <a:spcPts val="1200"/>
              </a:spcBef>
              <a:buFont typeface="Arial" pitchFamily="34" charset="0"/>
              <a:buChar char="•"/>
              <a:tabLst>
                <a:tab pos="228600" algn="l"/>
              </a:tabLst>
              <a:defRPr/>
            </a:pPr>
            <a:endParaRPr lang="en-US" sz="1600" b="0" dirty="0">
              <a:solidFill>
                <a:schemeClr val="tx1">
                  <a:lumMod val="75000"/>
                  <a:lumOff val="25000"/>
                </a:schemeClr>
              </a:solidFill>
              <a:latin typeface="+mn-lt"/>
            </a:endParaRPr>
          </a:p>
          <a:p>
            <a:pPr marL="635000" indent="-635000" algn="l">
              <a:lnSpc>
                <a:spcPct val="90000"/>
              </a:lnSpc>
              <a:spcBef>
                <a:spcPct val="20000"/>
              </a:spcBef>
              <a:buFont typeface="Wingdings" pitchFamily="2" charset="2"/>
              <a:buAutoNum type="arabicPeriod"/>
              <a:defRPr/>
            </a:pPr>
            <a:endParaRPr lang="en-US" sz="1600" b="0" dirty="0">
              <a:solidFill>
                <a:schemeClr val="tx1">
                  <a:lumMod val="75000"/>
                  <a:lumOff val="25000"/>
                </a:schemeClr>
              </a:solidFill>
              <a:latin typeface="+mn-lt"/>
            </a:endParaRPr>
          </a:p>
        </p:txBody>
      </p:sp>
    </p:spTree>
    <p:extLst>
      <p:ext uri="{BB962C8B-B14F-4D97-AF65-F5344CB8AC3E}">
        <p14:creationId xmlns:p14="http://schemas.microsoft.com/office/powerpoint/2010/main" val="13551491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eligible for an HSA?</a:t>
            </a:r>
            <a:endParaRPr lang="en-US" dirty="0"/>
          </a:p>
        </p:txBody>
      </p:sp>
      <p:sp>
        <p:nvSpPr>
          <p:cNvPr id="3" name="Content Placeholder 2"/>
          <p:cNvSpPr>
            <a:spLocks noGrp="1"/>
          </p:cNvSpPr>
          <p:nvPr>
            <p:ph idx="1"/>
          </p:nvPr>
        </p:nvSpPr>
        <p:spPr>
          <a:xfrm>
            <a:off x="470516" y="1686756"/>
            <a:ext cx="5486401" cy="4395018"/>
          </a:xfrm>
        </p:spPr>
        <p:txBody>
          <a:bodyPr/>
          <a:lstStyle/>
          <a:p>
            <a:pPr>
              <a:buNone/>
            </a:pPr>
            <a:r>
              <a:rPr lang="en-US" dirty="0" smtClean="0"/>
              <a:t>To own an HSA, you need to:</a:t>
            </a:r>
          </a:p>
          <a:p>
            <a:pPr lvl="1"/>
            <a:r>
              <a:rPr lang="en-US" dirty="0" smtClean="0"/>
              <a:t>Be covered </a:t>
            </a:r>
            <a:r>
              <a:rPr lang="en-US" i="1" dirty="0" smtClean="0"/>
              <a:t>ONLY</a:t>
            </a:r>
            <a:r>
              <a:rPr lang="en-US" dirty="0" smtClean="0"/>
              <a:t> by an HSA-qualified health plan</a:t>
            </a:r>
          </a:p>
          <a:p>
            <a:pPr lvl="2"/>
            <a:r>
              <a:rPr lang="en-US" dirty="0" smtClean="0"/>
              <a:t>Other health coverage (including Medicare, a traditional health plan, or even an FSA) may disqualify you</a:t>
            </a:r>
          </a:p>
          <a:p>
            <a:pPr lvl="1"/>
            <a:r>
              <a:rPr lang="en-US" dirty="0" smtClean="0"/>
              <a:t>Not be claimed as a dependent on someone else’s tax return</a:t>
            </a:r>
          </a:p>
        </p:txBody>
      </p:sp>
      <p:sp>
        <p:nvSpPr>
          <p:cNvPr id="4" name="Slide Number Placeholder 3"/>
          <p:cNvSpPr>
            <a:spLocks noGrp="1"/>
          </p:cNvSpPr>
          <p:nvPr>
            <p:ph type="sldNum" sz="quarter" idx="12"/>
          </p:nvPr>
        </p:nvSpPr>
        <p:spPr/>
        <p:txBody>
          <a:bodyPr/>
          <a:lstStyle/>
          <a:p>
            <a:fld id="{A286BF32-B86D-6541-A900-612697EEF507}" type="slidenum">
              <a:rPr lang="en-US" smtClean="0"/>
              <a:pPr/>
              <a:t>7</a:t>
            </a:fld>
            <a:endParaRPr lang="en-US" dirty="0"/>
          </a:p>
        </p:txBody>
      </p:sp>
      <p:pic>
        <p:nvPicPr>
          <p:cNvPr id="1027" name="Picture 3" descr="C:\Users\tmccleve\Desktop\Checkbox.png"/>
          <p:cNvPicPr>
            <a:picLocks noChangeAspect="1" noChangeArrowheads="1"/>
          </p:cNvPicPr>
          <p:nvPr/>
        </p:nvPicPr>
        <p:blipFill>
          <a:blip r:embed="rId2"/>
          <a:srcRect/>
          <a:stretch>
            <a:fillRect/>
          </a:stretch>
        </p:blipFill>
        <p:spPr bwMode="auto">
          <a:xfrm>
            <a:off x="6504605" y="1705806"/>
            <a:ext cx="1742750" cy="221804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Powerful tools</a:t>
            </a:r>
            <a:endParaRPr lang="en-US" dirty="0"/>
          </a:p>
        </p:txBody>
      </p:sp>
      <p:sp>
        <p:nvSpPr>
          <p:cNvPr id="3" name="Content Placeholder 2"/>
          <p:cNvSpPr>
            <a:spLocks noGrp="1"/>
          </p:cNvSpPr>
          <p:nvPr>
            <p:ph idx="1"/>
          </p:nvPr>
        </p:nvSpPr>
        <p:spPr>
          <a:xfrm>
            <a:off x="457200" y="1414162"/>
            <a:ext cx="5494020" cy="4712002"/>
          </a:xfrm>
        </p:spPr>
        <p:txBody>
          <a:bodyPr>
            <a:normAutofit lnSpcReduction="10000"/>
          </a:bodyPr>
          <a:lstStyle/>
          <a:p>
            <a:r>
              <a:rPr lang="en-US" dirty="0" smtClean="0"/>
              <a:t>Convenient access</a:t>
            </a:r>
          </a:p>
          <a:p>
            <a:pPr lvl="1"/>
            <a:r>
              <a:rPr lang="en-US" dirty="0"/>
              <a:t>D</a:t>
            </a:r>
            <a:r>
              <a:rPr lang="en-US" dirty="0" smtClean="0"/>
              <a:t>ebit card</a:t>
            </a:r>
          </a:p>
          <a:p>
            <a:pPr lvl="1"/>
            <a:r>
              <a:rPr lang="en-US" dirty="0" smtClean="0"/>
              <a:t>Online</a:t>
            </a:r>
          </a:p>
          <a:p>
            <a:pPr lvl="1"/>
            <a:r>
              <a:rPr lang="en-US" dirty="0" smtClean="0"/>
              <a:t>Using our free HealthEquity mobile app</a:t>
            </a:r>
          </a:p>
          <a:p>
            <a:pPr lvl="1"/>
            <a:r>
              <a:rPr lang="en-US" dirty="0" smtClean="0"/>
              <a:t>By telephone 24/7/365</a:t>
            </a:r>
          </a:p>
          <a:p>
            <a:pPr lvl="1"/>
            <a:endParaRPr lang="en-US" dirty="0"/>
          </a:p>
          <a:p>
            <a:r>
              <a:rPr lang="en-US" dirty="0"/>
              <a:t>Use your </a:t>
            </a:r>
            <a:r>
              <a:rPr lang="en-US" dirty="0" err="1"/>
              <a:t>HealthEquity</a:t>
            </a:r>
            <a:r>
              <a:rPr lang="en-US" dirty="0"/>
              <a:t> account to</a:t>
            </a:r>
          </a:p>
          <a:p>
            <a:pPr lvl="1"/>
            <a:r>
              <a:rPr lang="en-US" dirty="0"/>
              <a:t>Check your balance</a:t>
            </a:r>
          </a:p>
          <a:p>
            <a:pPr lvl="1"/>
            <a:r>
              <a:rPr lang="en-US" dirty="0"/>
              <a:t>Review transactions</a:t>
            </a:r>
          </a:p>
          <a:p>
            <a:pPr lvl="1"/>
            <a:r>
              <a:rPr lang="en-US" dirty="0"/>
              <a:t>Review </a:t>
            </a:r>
            <a:r>
              <a:rPr lang="en-US" dirty="0" smtClean="0"/>
              <a:t>claims </a:t>
            </a:r>
            <a:endParaRPr lang="en-US" dirty="0"/>
          </a:p>
          <a:p>
            <a:pPr lvl="1"/>
            <a:r>
              <a:rPr lang="en-US" dirty="0"/>
              <a:t>Submit new claims or documents</a:t>
            </a:r>
          </a:p>
          <a:p>
            <a:pPr lvl="1"/>
            <a:r>
              <a:rPr lang="en-US" dirty="0"/>
              <a:t>Send payments and reimbursements</a:t>
            </a:r>
          </a:p>
          <a:p>
            <a:pPr lvl="1"/>
            <a:r>
              <a:rPr lang="en-US" dirty="0"/>
              <a:t>Access tax documents</a:t>
            </a:r>
          </a:p>
          <a:p>
            <a:endParaRPr lang="en-US" dirty="0" smtClean="0"/>
          </a:p>
        </p:txBody>
      </p:sp>
      <p:sp>
        <p:nvSpPr>
          <p:cNvPr id="4" name="Slide Number Placeholder 3"/>
          <p:cNvSpPr>
            <a:spLocks noGrp="1"/>
          </p:cNvSpPr>
          <p:nvPr>
            <p:ph type="sldNum" sz="quarter" idx="12"/>
          </p:nvPr>
        </p:nvSpPr>
        <p:spPr/>
        <p:txBody>
          <a:bodyPr/>
          <a:lstStyle/>
          <a:p>
            <a:fld id="{A286BF32-B86D-6541-A900-612697EEF507}" type="slidenum">
              <a:rPr lang="en-US" smtClean="0"/>
              <a:pPr/>
              <a:t>8</a:t>
            </a:fld>
            <a:endParaRPr lang="en-US" dirty="0"/>
          </a:p>
        </p:txBody>
      </p:sp>
      <p:grpSp>
        <p:nvGrpSpPr>
          <p:cNvPr id="11" name="Group 10"/>
          <p:cNvGrpSpPr/>
          <p:nvPr/>
        </p:nvGrpSpPr>
        <p:grpSpPr>
          <a:xfrm>
            <a:off x="6521199" y="1414162"/>
            <a:ext cx="1601123" cy="4296516"/>
            <a:chOff x="6521199" y="1378851"/>
            <a:chExt cx="1601123" cy="4296516"/>
          </a:xfrm>
        </p:grpSpPr>
        <p:pic>
          <p:nvPicPr>
            <p:cNvPr id="1026" name="Picture 2" descr="C:\Users\tmccleve\Desktop\images\ResourcesIcons_03.png"/>
            <p:cNvPicPr>
              <a:picLocks noChangeAspect="1" noChangeArrowheads="1"/>
            </p:cNvPicPr>
            <p:nvPr/>
          </p:nvPicPr>
          <p:blipFill>
            <a:blip r:embed="rId2"/>
            <a:srcRect/>
            <a:stretch>
              <a:fillRect/>
            </a:stretch>
          </p:blipFill>
          <p:spPr bwMode="auto">
            <a:xfrm>
              <a:off x="6521199" y="4725930"/>
              <a:ext cx="1601122" cy="949437"/>
            </a:xfrm>
            <a:prstGeom prst="rect">
              <a:avLst/>
            </a:prstGeom>
            <a:noFill/>
          </p:spPr>
        </p:pic>
        <p:pic>
          <p:nvPicPr>
            <p:cNvPr id="1027" name="Picture 3" descr="C:\Users\tmccleve\Desktop\images\ResourcesIcons_01.png"/>
            <p:cNvPicPr>
              <a:picLocks noChangeAspect="1" noChangeArrowheads="1"/>
            </p:cNvPicPr>
            <p:nvPr/>
          </p:nvPicPr>
          <p:blipFill>
            <a:blip r:embed="rId3"/>
            <a:srcRect/>
            <a:stretch>
              <a:fillRect/>
            </a:stretch>
          </p:blipFill>
          <p:spPr bwMode="auto">
            <a:xfrm>
              <a:off x="6521200" y="1378851"/>
              <a:ext cx="1601122" cy="1730335"/>
            </a:xfrm>
            <a:prstGeom prst="rect">
              <a:avLst/>
            </a:prstGeom>
            <a:noFill/>
          </p:spPr>
        </p:pic>
        <p:pic>
          <p:nvPicPr>
            <p:cNvPr id="1028" name="Picture 4" descr="C:\Users\tmccleve\Desktop\images\ResourcesIcons_02.png"/>
            <p:cNvPicPr>
              <a:picLocks noChangeAspect="1" noChangeArrowheads="1"/>
            </p:cNvPicPr>
            <p:nvPr/>
          </p:nvPicPr>
          <p:blipFill>
            <a:blip r:embed="rId4"/>
            <a:srcRect/>
            <a:stretch>
              <a:fillRect/>
            </a:stretch>
          </p:blipFill>
          <p:spPr bwMode="auto">
            <a:xfrm>
              <a:off x="6521200" y="3344040"/>
              <a:ext cx="1601121" cy="1089886"/>
            </a:xfrm>
            <a:prstGeom prst="rect">
              <a:avLst/>
            </a:prstGeom>
            <a:noFill/>
          </p:spPr>
        </p:pic>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86BF32-B86D-6541-A900-612697EEF507}" type="slidenum">
              <a:rPr lang="en-US" smtClean="0"/>
              <a:pPr/>
              <a:t>9</a:t>
            </a:fld>
            <a:endParaRPr lang="en-US" dirty="0"/>
          </a:p>
        </p:txBody>
      </p:sp>
      <p:sp>
        <p:nvSpPr>
          <p:cNvPr id="6" name="Rectangle 2"/>
          <p:cNvSpPr>
            <a:spLocks noGrp="1" noChangeArrowheads="1"/>
          </p:cNvSpPr>
          <p:nvPr>
            <p:ph type="title"/>
          </p:nvPr>
        </p:nvSpPr>
        <p:spPr>
          <a:xfrm>
            <a:off x="609600" y="241300"/>
            <a:ext cx="6324600" cy="698500"/>
          </a:xfrm>
        </p:spPr>
        <p:txBody>
          <a:bodyPr/>
          <a:lstStyle/>
          <a:p>
            <a:pPr eaLnBrk="1" hangingPunct="1"/>
            <a:r>
              <a:rPr lang="en-US" dirty="0" smtClean="0">
                <a:latin typeface="Arial" charset="0"/>
                <a:cs typeface="Arial" charset="0"/>
              </a:rPr>
              <a:t> </a:t>
            </a:r>
            <a:r>
              <a:rPr lang="en-US" smtClean="0">
                <a:latin typeface="Arial" charset="0"/>
                <a:cs typeface="Arial" charset="0"/>
              </a:rPr>
              <a:t>Investment platform</a:t>
            </a:r>
            <a:endParaRPr lang="en-US" dirty="0" smtClean="0">
              <a:latin typeface="Arial" charset="0"/>
              <a:cs typeface="Arial" charset="0"/>
            </a:endParaRPr>
          </a:p>
        </p:txBody>
      </p:sp>
      <p:sp>
        <p:nvSpPr>
          <p:cNvPr id="3" name="Rectangle 2"/>
          <p:cNvSpPr/>
          <p:nvPr/>
        </p:nvSpPr>
        <p:spPr>
          <a:xfrm>
            <a:off x="152401" y="1419224"/>
            <a:ext cx="8562974" cy="3703578"/>
          </a:xfrm>
          <a:prstGeom prst="rect">
            <a:avLst/>
          </a:prstGeom>
        </p:spPr>
        <p:txBody>
          <a:bodyPr wrap="square">
            <a:spAutoFit/>
          </a:bodyPr>
          <a:lstStyle/>
          <a:p>
            <a:pPr marL="0" lvl="2">
              <a:spcAft>
                <a:spcPts val="800"/>
              </a:spcAft>
              <a:buClr>
                <a:schemeClr val="tx2"/>
              </a:buClr>
            </a:pPr>
            <a:r>
              <a:rPr lang="en-US" sz="1400" dirty="0" smtClean="0">
                <a:latin typeface="+mj-lt"/>
                <a:cs typeface="Arial" charset="0"/>
              </a:rPr>
              <a:t>HealthEquity </a:t>
            </a:r>
            <a:r>
              <a:rPr lang="en-US" sz="1400" dirty="0">
                <a:latin typeface="+mj-lt"/>
                <a:cs typeface="Arial" charset="0"/>
              </a:rPr>
              <a:t>offers investment options for HSA holders with account balances above $2,000 </a:t>
            </a:r>
          </a:p>
          <a:p>
            <a:pPr marL="228600" lvl="2" indent="-114300">
              <a:spcAft>
                <a:spcPts val="800"/>
              </a:spcAft>
              <a:buClr>
                <a:srgbClr val="0073B9"/>
              </a:buClr>
            </a:pPr>
            <a:endParaRPr lang="en-US" sz="1400" dirty="0">
              <a:latin typeface="+mj-lt"/>
              <a:cs typeface="Arial" charset="0"/>
            </a:endParaRPr>
          </a:p>
          <a:p>
            <a:pPr marL="228600" lvl="2" indent="-114300">
              <a:spcAft>
                <a:spcPts val="800"/>
              </a:spcAft>
              <a:buClr>
                <a:srgbClr val="0073B9"/>
              </a:buClr>
              <a:buFont typeface="Arial" charset="0"/>
              <a:buChar char="•"/>
            </a:pPr>
            <a:r>
              <a:rPr lang="en-US" sz="1400" dirty="0">
                <a:latin typeface="+mj-lt"/>
                <a:cs typeface="Arial" charset="0"/>
              </a:rPr>
              <a:t> There are no set-up or trading fees and no minimum investment requirements  </a:t>
            </a:r>
          </a:p>
          <a:p>
            <a:pPr marL="228600" lvl="2" indent="-114300">
              <a:spcAft>
                <a:spcPts val="800"/>
              </a:spcAft>
              <a:buClr>
                <a:srgbClr val="0073B9"/>
              </a:buClr>
            </a:pPr>
            <a:endParaRPr lang="en-US" sz="1400" dirty="0">
              <a:latin typeface="+mj-lt"/>
              <a:cs typeface="Arial" charset="0"/>
            </a:endParaRPr>
          </a:p>
          <a:p>
            <a:pPr marL="228600" lvl="2" indent="-114300">
              <a:spcAft>
                <a:spcPts val="800"/>
              </a:spcAft>
              <a:buClr>
                <a:srgbClr val="0073B9"/>
              </a:buClr>
              <a:buFont typeface="Arial" charset="0"/>
              <a:buChar char="•"/>
            </a:pPr>
            <a:r>
              <a:rPr lang="en-US" sz="1400" dirty="0">
                <a:latin typeface="+mj-lt"/>
                <a:cs typeface="Arial" charset="0"/>
              </a:rPr>
              <a:t>Investment options, including a variety of mutual funds, are available through the </a:t>
            </a:r>
            <a:r>
              <a:rPr lang="en-US" sz="1400" dirty="0" smtClean="0">
                <a:latin typeface="+mj-lt"/>
                <a:cs typeface="Arial" charset="0"/>
              </a:rPr>
              <a:t>HealthEquity </a:t>
            </a:r>
            <a:r>
              <a:rPr lang="en-US" sz="1400" dirty="0">
                <a:latin typeface="+mj-lt"/>
                <a:cs typeface="Arial" charset="0"/>
              </a:rPr>
              <a:t>online portal </a:t>
            </a:r>
            <a:r>
              <a:rPr lang="en-US" sz="1400" dirty="0">
                <a:latin typeface="+mj-lt"/>
                <a:cs typeface="Arial" charset="0"/>
                <a:hlinkClick r:id="rId3"/>
              </a:rPr>
              <a:t>www.myhealthequity.com</a:t>
            </a:r>
            <a:endParaRPr lang="en-US" sz="1400" dirty="0">
              <a:latin typeface="+mj-lt"/>
              <a:cs typeface="Arial" charset="0"/>
            </a:endParaRPr>
          </a:p>
          <a:p>
            <a:pPr marL="228600" lvl="2" indent="-114300">
              <a:spcAft>
                <a:spcPts val="800"/>
              </a:spcAft>
              <a:buClr>
                <a:srgbClr val="0073B9"/>
              </a:buClr>
              <a:buFont typeface="Arial" charset="0"/>
              <a:buChar char="•"/>
            </a:pPr>
            <a:endParaRPr lang="en-US" sz="1400" dirty="0">
              <a:latin typeface="+mj-lt"/>
              <a:cs typeface="Arial" charset="0"/>
            </a:endParaRPr>
          </a:p>
          <a:p>
            <a:pPr marL="228600" lvl="2" indent="-114300">
              <a:spcAft>
                <a:spcPts val="800"/>
              </a:spcAft>
              <a:buClr>
                <a:srgbClr val="0073B9"/>
              </a:buClr>
              <a:buFont typeface="Arial" charset="0"/>
              <a:buChar char="•"/>
            </a:pPr>
            <a:r>
              <a:rPr lang="en-US" sz="1400" dirty="0">
                <a:latin typeface="+mj-lt"/>
                <a:cs typeface="Arial" charset="0"/>
              </a:rPr>
              <a:t> Charles Schwab is </a:t>
            </a:r>
            <a:r>
              <a:rPr lang="en-US" sz="1400" dirty="0" err="1" smtClean="0">
                <a:latin typeface="+mj-lt"/>
                <a:cs typeface="Arial" charset="0"/>
              </a:rPr>
              <a:t>HealthEquity’s</a:t>
            </a:r>
            <a:r>
              <a:rPr lang="en-US" sz="1400" dirty="0" smtClean="0">
                <a:latin typeface="+mj-lt"/>
                <a:cs typeface="Arial" charset="0"/>
              </a:rPr>
              <a:t> </a:t>
            </a:r>
            <a:r>
              <a:rPr lang="en-US" sz="1400" dirty="0">
                <a:latin typeface="+mj-lt"/>
                <a:cs typeface="Arial" charset="0"/>
              </a:rPr>
              <a:t>partner for invested funds</a:t>
            </a:r>
          </a:p>
          <a:p>
            <a:pPr marL="228600" lvl="2" indent="-114300">
              <a:spcAft>
                <a:spcPts val="800"/>
              </a:spcAft>
              <a:buClr>
                <a:srgbClr val="0073B9"/>
              </a:buClr>
              <a:buFont typeface="Arial" charset="0"/>
              <a:buChar char="•"/>
            </a:pPr>
            <a:endParaRPr lang="en-US" sz="1400" dirty="0">
              <a:latin typeface="+mj-lt"/>
              <a:cs typeface="Arial" charset="0"/>
            </a:endParaRPr>
          </a:p>
          <a:p>
            <a:pPr marL="228600" lvl="2" indent="-114300">
              <a:spcAft>
                <a:spcPts val="800"/>
              </a:spcAft>
              <a:buClr>
                <a:srgbClr val="0073B9"/>
              </a:buClr>
              <a:buFont typeface="Arial" charset="0"/>
              <a:buChar char="•"/>
            </a:pPr>
            <a:r>
              <a:rPr lang="en-US" sz="1400" dirty="0">
                <a:latin typeface="+mj-lt"/>
                <a:cs typeface="Arial" charset="0"/>
              </a:rPr>
              <a:t> Optional </a:t>
            </a:r>
            <a:r>
              <a:rPr lang="en-US" sz="1400" dirty="0" smtClean="0">
                <a:latin typeface="+mj-lt"/>
                <a:cs typeface="Arial" charset="0"/>
              </a:rPr>
              <a:t>web based member- level investment </a:t>
            </a:r>
            <a:r>
              <a:rPr lang="en-US" sz="1400" dirty="0">
                <a:latin typeface="+mj-lt"/>
                <a:cs typeface="Arial" charset="0"/>
              </a:rPr>
              <a:t>resources available through HealthEquity Advisors </a:t>
            </a:r>
          </a:p>
          <a:p>
            <a:pPr marL="228600" lvl="2" indent="-114300">
              <a:spcAft>
                <a:spcPts val="800"/>
              </a:spcAft>
              <a:buClr>
                <a:srgbClr val="0073B9"/>
              </a:buClr>
              <a:buFont typeface="Arial" charset="0"/>
              <a:buChar char="•"/>
            </a:pPr>
            <a:endParaRPr lang="en-US" sz="1400" dirty="0">
              <a:latin typeface="+mj-lt"/>
              <a:cs typeface="Arial" charset="0"/>
            </a:endParaRPr>
          </a:p>
          <a:p>
            <a:pPr marL="228600" lvl="2" indent="-114300">
              <a:spcAft>
                <a:spcPts val="800"/>
              </a:spcAft>
              <a:buClr>
                <a:srgbClr val="0073B9"/>
              </a:buClr>
              <a:buFont typeface="Arial" charset="0"/>
              <a:buChar char="•"/>
            </a:pPr>
            <a:r>
              <a:rPr lang="en-US" sz="1400" dirty="0">
                <a:latin typeface="+mj-lt"/>
                <a:cs typeface="Arial" charset="0"/>
              </a:rPr>
              <a:t> Earnings on investments accumulate tax-free </a:t>
            </a:r>
          </a:p>
        </p:txBody>
      </p:sp>
    </p:spTree>
    <p:extLst>
      <p:ext uri="{BB962C8B-B14F-4D97-AF65-F5344CB8AC3E}">
        <p14:creationId xmlns:p14="http://schemas.microsoft.com/office/powerpoint/2010/main" val="16627051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HEQ">
      <a:dk1>
        <a:sysClr val="windowText" lastClr="000000"/>
      </a:dk1>
      <a:lt1>
        <a:sysClr val="window" lastClr="FFFFFF"/>
      </a:lt1>
      <a:dk2>
        <a:srgbClr val="592C82"/>
      </a:dk2>
      <a:lt2>
        <a:srgbClr val="FFFFFF"/>
      </a:lt2>
      <a:accent1>
        <a:srgbClr val="592C82"/>
      </a:accent1>
      <a:accent2>
        <a:srgbClr val="00AAC6"/>
      </a:accent2>
      <a:accent3>
        <a:srgbClr val="53934F"/>
      </a:accent3>
      <a:accent4>
        <a:srgbClr val="0070B9"/>
      </a:accent4>
      <a:accent5>
        <a:srgbClr val="A7A9AC"/>
      </a:accent5>
      <a:accent6>
        <a:srgbClr val="DCDDDE"/>
      </a:accent6>
      <a:hlink>
        <a:srgbClr val="0070B9"/>
      </a:hlink>
      <a:folHlink>
        <a:srgbClr val="0070B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HEQCorp">
  <a:themeElements>
    <a:clrScheme name="HEQ">
      <a:dk1>
        <a:sysClr val="windowText" lastClr="000000"/>
      </a:dk1>
      <a:lt1>
        <a:sysClr val="window" lastClr="FFFFFF"/>
      </a:lt1>
      <a:dk2>
        <a:srgbClr val="592C82"/>
      </a:dk2>
      <a:lt2>
        <a:srgbClr val="FFFFFF"/>
      </a:lt2>
      <a:accent1>
        <a:srgbClr val="592C82"/>
      </a:accent1>
      <a:accent2>
        <a:srgbClr val="00AAC6"/>
      </a:accent2>
      <a:accent3>
        <a:srgbClr val="53934F"/>
      </a:accent3>
      <a:accent4>
        <a:srgbClr val="0070B9"/>
      </a:accent4>
      <a:accent5>
        <a:srgbClr val="A7A9AC"/>
      </a:accent5>
      <a:accent6>
        <a:srgbClr val="DCDDDE"/>
      </a:accent6>
      <a:hlink>
        <a:srgbClr val="0070B9"/>
      </a:hlink>
      <a:folHlink>
        <a:srgbClr val="0070B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4132F01EEC96418A752989A25905FE" ma:contentTypeVersion="1" ma:contentTypeDescription="Create a new document." ma:contentTypeScope="" ma:versionID="1847c289b0e4d0b8ec409f92aafe6cdf">
  <xsd:schema xmlns:xsd="http://www.w3.org/2001/XMLSchema" xmlns:xs="http://www.w3.org/2001/XMLSchema" xmlns:p="http://schemas.microsoft.com/office/2006/metadata/properties" xmlns:ns2="a148be08-d280-4680-a048-3dda91c759ee" targetNamespace="http://schemas.microsoft.com/office/2006/metadata/properties" ma:root="true" ma:fieldsID="25d4c46cc550dd4bc9bcd838b76c4594" ns2:_="">
    <xsd:import namespace="a148be08-d280-4680-a048-3dda91c759ee"/>
    <xsd:element name="properties">
      <xsd:complexType>
        <xsd:sequence>
          <xsd:element name="documentManagement">
            <xsd:complexType>
              <xsd:all>
                <xsd:element ref="ns2:Record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8be08-d280-4680-a048-3dda91c759ee" elementFormDefault="qualified">
    <xsd:import namespace="http://schemas.microsoft.com/office/2006/documentManagement/types"/>
    <xsd:import namespace="http://schemas.microsoft.com/office/infopath/2007/PartnerControls"/>
    <xsd:element name="Recording" ma:index="8" nillable="true" ma:displayName="Recording" ma:format="Hyperlink" ma:internalName="Recording">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cording xmlns="a148be08-d280-4680-a048-3dda91c759ee">
      <Url>http://resources.healthequity.com/Tutorials/Webinars/HSA_Basic_20130924.wmv</Url>
      <Description>Link to Recording</Description>
    </Recording>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34AF6C-04B5-4977-AFA2-0E147D8CE5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8be08-d280-4680-a048-3dda91c759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2C93DD-23E1-41A2-9C99-A778F381C3BC}">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http://www.w3.org/XML/1998/namespace"/>
    <ds:schemaRef ds:uri="http://schemas.microsoft.com/office/infopath/2007/PartnerControls"/>
    <ds:schemaRef ds:uri="a148be08-d280-4680-a048-3dda91c759ee"/>
    <ds:schemaRef ds:uri="http://purl.org/dc/dcmitype/"/>
  </ds:schemaRefs>
</ds:datastoreItem>
</file>

<file path=customXml/itemProps3.xml><?xml version="1.0" encoding="utf-8"?>
<ds:datastoreItem xmlns:ds="http://schemas.openxmlformats.org/officeDocument/2006/customXml" ds:itemID="{68755897-8D24-46FE-B4D2-8F4C76670E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1323</TotalTime>
  <Words>1620</Words>
  <Application>Microsoft Macintosh PowerPoint</Application>
  <PresentationFormat>On-screen Show (4:3)</PresentationFormat>
  <Paragraphs>301</Paragraphs>
  <Slides>37</Slides>
  <Notes>6</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8_HEQCorp</vt:lpstr>
      <vt:lpstr>Winning with an HSA</vt:lpstr>
      <vt:lpstr>Winning with an HSA</vt:lpstr>
      <vt:lpstr>Why HSAs?</vt:lpstr>
      <vt:lpstr>How an HSA works</vt:lpstr>
      <vt:lpstr>How an HSA works</vt:lpstr>
      <vt:lpstr>Maximize your savings</vt:lpstr>
      <vt:lpstr>Who is eligible for an HSA?</vt:lpstr>
      <vt:lpstr>Powerful tools</vt:lpstr>
      <vt:lpstr> Investment platform</vt:lpstr>
      <vt:lpstr>PowerPoint Presentation</vt:lpstr>
      <vt:lpstr>Options to fit your needs</vt:lpstr>
      <vt:lpstr>Auto-pilot</vt:lpstr>
      <vt:lpstr>GPS</vt:lpstr>
      <vt:lpstr>Self-driven</vt:lpstr>
      <vt:lpstr>Easy, powerful online tools</vt:lpstr>
      <vt:lpstr>Resources</vt:lpstr>
      <vt:lpstr>FSAs: a simple way to save</vt:lpstr>
      <vt:lpstr>Why FSAs?</vt:lpstr>
      <vt:lpstr>Health care FSA</vt:lpstr>
      <vt:lpstr>Limited-purpose FSA</vt:lpstr>
      <vt:lpstr>Get started today!</vt:lpstr>
      <vt:lpstr>Use it or lose it</vt:lpstr>
      <vt:lpstr>Introduction to your HRA</vt:lpstr>
      <vt:lpstr>Why HRAs?</vt:lpstr>
      <vt:lpstr>How HRAs work</vt:lpstr>
      <vt:lpstr>Get started today!</vt:lpstr>
      <vt:lpstr>Powerful tools</vt:lpstr>
      <vt:lpstr>FSAs: a simple way to save</vt:lpstr>
      <vt:lpstr>Why FSAs?</vt:lpstr>
      <vt:lpstr>Health care FSA</vt:lpstr>
      <vt:lpstr>Limited-purpose FSA</vt:lpstr>
      <vt:lpstr>Get started today!</vt:lpstr>
      <vt:lpstr>Use it or lose it</vt:lpstr>
      <vt:lpstr>Powerful tools</vt:lpstr>
      <vt:lpstr>Resources</vt:lpstr>
      <vt:lpstr>PowerPoint Presentation</vt:lpstr>
      <vt:lpstr>Expert friends</vt:lpstr>
    </vt:vector>
  </TitlesOfParts>
  <Company>HealthEquity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Dingus</dc:creator>
  <cp:lastModifiedBy>Troy McCleve</cp:lastModifiedBy>
  <cp:revision>73</cp:revision>
  <dcterms:created xsi:type="dcterms:W3CDTF">2013-01-14T17:40:09Z</dcterms:created>
  <dcterms:modified xsi:type="dcterms:W3CDTF">2014-10-24T16:15:31Z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0x010100534132F01EEC96418A752989A25905FE</vt:lpwstr>
  </property>
  <property fmtid="{D5CDD505-2E9C-101B-9397-08002B2CF9AE}" pid="3" name="Order">
    <vt:r8>3700</vt:r8>
  </property>
  <property fmtid="{D5CDD505-2E9C-101B-9397-08002B2CF9AE}" pid="4" name="xd_ProgID">
    <vt:lpwstr/>
  </property>
  <property fmtid="{D5CDD505-2E9C-101B-9397-08002B2CF9AE}" pid="5" name="TemplateUrl">
    <vt:lpwstr/>
  </property>
</Properties>
</file>